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9"/>
  </p:notesMasterIdLst>
  <p:sldIdLst>
    <p:sldId id="301" r:id="rId3"/>
    <p:sldId id="257" r:id="rId4"/>
    <p:sldId id="258" r:id="rId5"/>
    <p:sldId id="256" r:id="rId6"/>
    <p:sldId id="273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75" r:id="rId15"/>
    <p:sldId id="274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90" r:id="rId37"/>
    <p:sldId id="289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image" Target="../media/image43.wmf"/><Relationship Id="rId7" Type="http://schemas.openxmlformats.org/officeDocument/2006/relationships/image" Target="../media/image47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6" Type="http://schemas.openxmlformats.org/officeDocument/2006/relationships/image" Target="../media/image46.wmf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Relationship Id="rId5" Type="http://schemas.openxmlformats.org/officeDocument/2006/relationships/image" Target="../media/image59.wmf"/><Relationship Id="rId4" Type="http://schemas.openxmlformats.org/officeDocument/2006/relationships/image" Target="../media/image58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5" Type="http://schemas.openxmlformats.org/officeDocument/2006/relationships/image" Target="../media/image64.wmf"/><Relationship Id="rId4" Type="http://schemas.openxmlformats.org/officeDocument/2006/relationships/image" Target="../media/image63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66.wmf"/><Relationship Id="rId1" Type="http://schemas.openxmlformats.org/officeDocument/2006/relationships/image" Target="../media/image65.w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74.wmf"/><Relationship Id="rId3" Type="http://schemas.openxmlformats.org/officeDocument/2006/relationships/image" Target="../media/image69.wmf"/><Relationship Id="rId7" Type="http://schemas.openxmlformats.org/officeDocument/2006/relationships/image" Target="../media/image73.wmf"/><Relationship Id="rId2" Type="http://schemas.openxmlformats.org/officeDocument/2006/relationships/image" Target="../media/image68.wmf"/><Relationship Id="rId1" Type="http://schemas.openxmlformats.org/officeDocument/2006/relationships/image" Target="../media/image67.wmf"/><Relationship Id="rId6" Type="http://schemas.openxmlformats.org/officeDocument/2006/relationships/image" Target="../media/image72.wmf"/><Relationship Id="rId5" Type="http://schemas.openxmlformats.org/officeDocument/2006/relationships/image" Target="../media/image71.wmf"/><Relationship Id="rId4" Type="http://schemas.openxmlformats.org/officeDocument/2006/relationships/image" Target="../media/image70.wmf"/><Relationship Id="rId9" Type="http://schemas.openxmlformats.org/officeDocument/2006/relationships/image" Target="../media/image75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2" Type="http://schemas.openxmlformats.org/officeDocument/2006/relationships/image" Target="../media/image77.wmf"/><Relationship Id="rId1" Type="http://schemas.openxmlformats.org/officeDocument/2006/relationships/image" Target="../media/image76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81.wmf"/><Relationship Id="rId2" Type="http://schemas.openxmlformats.org/officeDocument/2006/relationships/image" Target="../media/image80.wmf"/><Relationship Id="rId1" Type="http://schemas.openxmlformats.org/officeDocument/2006/relationships/image" Target="../media/image7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2" Type="http://schemas.openxmlformats.org/officeDocument/2006/relationships/image" Target="../media/image83.emf"/><Relationship Id="rId1" Type="http://schemas.openxmlformats.org/officeDocument/2006/relationships/image" Target="../media/image82.emf"/><Relationship Id="rId5" Type="http://schemas.openxmlformats.org/officeDocument/2006/relationships/image" Target="../media/image86.wmf"/><Relationship Id="rId4" Type="http://schemas.openxmlformats.org/officeDocument/2006/relationships/image" Target="../media/image85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image" Target="../media/image88.wmf"/><Relationship Id="rId1" Type="http://schemas.openxmlformats.org/officeDocument/2006/relationships/image" Target="../media/image87.wmf"/><Relationship Id="rId6" Type="http://schemas.openxmlformats.org/officeDocument/2006/relationships/image" Target="../media/image92.wmf"/><Relationship Id="rId5" Type="http://schemas.openxmlformats.org/officeDocument/2006/relationships/image" Target="../media/image91.wmf"/><Relationship Id="rId4" Type="http://schemas.openxmlformats.org/officeDocument/2006/relationships/image" Target="../media/image90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5.wmf"/><Relationship Id="rId7" Type="http://schemas.openxmlformats.org/officeDocument/2006/relationships/image" Target="../media/image99.wmf"/><Relationship Id="rId2" Type="http://schemas.openxmlformats.org/officeDocument/2006/relationships/image" Target="../media/image94.wmf"/><Relationship Id="rId1" Type="http://schemas.openxmlformats.org/officeDocument/2006/relationships/image" Target="../media/image93.wmf"/><Relationship Id="rId6" Type="http://schemas.openxmlformats.org/officeDocument/2006/relationships/image" Target="../media/image98.wmf"/><Relationship Id="rId5" Type="http://schemas.openxmlformats.org/officeDocument/2006/relationships/image" Target="../media/image97.wmf"/><Relationship Id="rId4" Type="http://schemas.openxmlformats.org/officeDocument/2006/relationships/image" Target="../media/image96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wmf"/><Relationship Id="rId2" Type="http://schemas.openxmlformats.org/officeDocument/2006/relationships/image" Target="../media/image101.wmf"/><Relationship Id="rId1" Type="http://schemas.openxmlformats.org/officeDocument/2006/relationships/image" Target="../media/image100.wmf"/><Relationship Id="rId4" Type="http://schemas.openxmlformats.org/officeDocument/2006/relationships/image" Target="../media/image103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4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5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wmf"/><Relationship Id="rId2" Type="http://schemas.openxmlformats.org/officeDocument/2006/relationships/image" Target="../media/image107.emf"/><Relationship Id="rId1" Type="http://schemas.openxmlformats.org/officeDocument/2006/relationships/image" Target="../media/image106.emf"/><Relationship Id="rId5" Type="http://schemas.openxmlformats.org/officeDocument/2006/relationships/image" Target="../media/image110.wmf"/><Relationship Id="rId4" Type="http://schemas.openxmlformats.org/officeDocument/2006/relationships/image" Target="../media/image109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wmf"/><Relationship Id="rId2" Type="http://schemas.openxmlformats.org/officeDocument/2006/relationships/image" Target="../media/image112.emf"/><Relationship Id="rId1" Type="http://schemas.openxmlformats.org/officeDocument/2006/relationships/image" Target="../media/image111.emf"/><Relationship Id="rId4" Type="http://schemas.openxmlformats.org/officeDocument/2006/relationships/image" Target="../media/image114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5.wmf"/></Relationships>
</file>

<file path=ppt/drawings/_rels/vmlDrawing2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wmf"/><Relationship Id="rId1" Type="http://schemas.openxmlformats.org/officeDocument/2006/relationships/image" Target="../media/image11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wmf"/></Relationships>
</file>

<file path=ppt/drawings/_rels/vmlDrawing3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wmf"/><Relationship Id="rId1" Type="http://schemas.openxmlformats.org/officeDocument/2006/relationships/image" Target="../media/image118.w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wmf"/><Relationship Id="rId2" Type="http://schemas.openxmlformats.org/officeDocument/2006/relationships/image" Target="../media/image121.wmf"/><Relationship Id="rId1" Type="http://schemas.openxmlformats.org/officeDocument/2006/relationships/image" Target="../media/image120.wmf"/><Relationship Id="rId4" Type="http://schemas.openxmlformats.org/officeDocument/2006/relationships/image" Target="../media/image123.w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wmf"/><Relationship Id="rId2" Type="http://schemas.openxmlformats.org/officeDocument/2006/relationships/image" Target="../media/image125.emf"/><Relationship Id="rId1" Type="http://schemas.openxmlformats.org/officeDocument/2006/relationships/image" Target="../media/image124.wmf"/><Relationship Id="rId4" Type="http://schemas.openxmlformats.org/officeDocument/2006/relationships/image" Target="../media/image127.w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wmf"/><Relationship Id="rId2" Type="http://schemas.openxmlformats.org/officeDocument/2006/relationships/image" Target="../media/image129.wmf"/><Relationship Id="rId1" Type="http://schemas.openxmlformats.org/officeDocument/2006/relationships/image" Target="../media/image128.wmf"/><Relationship Id="rId4" Type="http://schemas.openxmlformats.org/officeDocument/2006/relationships/image" Target="../media/image131.wmf"/></Relationships>
</file>

<file path=ppt/drawings/_rels/vmlDrawing3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wmf"/><Relationship Id="rId2" Type="http://schemas.openxmlformats.org/officeDocument/2006/relationships/image" Target="../media/image133.wmf"/><Relationship Id="rId1" Type="http://schemas.openxmlformats.org/officeDocument/2006/relationships/image" Target="../media/image132.wmf"/><Relationship Id="rId4" Type="http://schemas.openxmlformats.org/officeDocument/2006/relationships/image" Target="../media/image135.w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wmf"/><Relationship Id="rId2" Type="http://schemas.openxmlformats.org/officeDocument/2006/relationships/image" Target="../media/image136.wmf"/><Relationship Id="rId1" Type="http://schemas.openxmlformats.org/officeDocument/2006/relationships/image" Target="../media/image128.w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wmf"/><Relationship Id="rId2" Type="http://schemas.openxmlformats.org/officeDocument/2006/relationships/image" Target="../media/image139.wmf"/><Relationship Id="rId1" Type="http://schemas.openxmlformats.org/officeDocument/2006/relationships/image" Target="../media/image138.wmf"/><Relationship Id="rId5" Type="http://schemas.openxmlformats.org/officeDocument/2006/relationships/image" Target="../media/image141.wmf"/><Relationship Id="rId4" Type="http://schemas.openxmlformats.org/officeDocument/2006/relationships/image" Target="../media/image140.wmf"/></Relationships>
</file>

<file path=ppt/drawings/_rels/vmlDrawing3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wmf"/><Relationship Id="rId2" Type="http://schemas.openxmlformats.org/officeDocument/2006/relationships/image" Target="../media/image143.wmf"/><Relationship Id="rId1" Type="http://schemas.openxmlformats.org/officeDocument/2006/relationships/image" Target="../media/image142.wmf"/></Relationships>
</file>

<file path=ppt/drawings/_rels/vmlDrawing3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wmf"/><Relationship Id="rId2" Type="http://schemas.openxmlformats.org/officeDocument/2006/relationships/image" Target="../media/image146.wmf"/><Relationship Id="rId1" Type="http://schemas.openxmlformats.org/officeDocument/2006/relationships/image" Target="../media/image145.wmf"/><Relationship Id="rId5" Type="http://schemas.openxmlformats.org/officeDocument/2006/relationships/image" Target="../media/image149.emf"/><Relationship Id="rId4" Type="http://schemas.openxmlformats.org/officeDocument/2006/relationships/image" Target="../media/image148.emf"/></Relationships>
</file>

<file path=ppt/drawings/_rels/vmlDrawing3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wmf"/><Relationship Id="rId2" Type="http://schemas.openxmlformats.org/officeDocument/2006/relationships/image" Target="../media/image151.wmf"/><Relationship Id="rId1" Type="http://schemas.openxmlformats.org/officeDocument/2006/relationships/image" Target="../media/image150.wmf"/><Relationship Id="rId4" Type="http://schemas.openxmlformats.org/officeDocument/2006/relationships/image" Target="../media/image15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emf"/><Relationship Id="rId1" Type="http://schemas.openxmlformats.org/officeDocument/2006/relationships/image" Target="../media/image8.wmf"/><Relationship Id="rId4" Type="http://schemas.openxmlformats.org/officeDocument/2006/relationships/image" Target="../media/image11.emf"/></Relationships>
</file>

<file path=ppt/drawings/_rels/vmlDrawing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wmf"/><Relationship Id="rId2" Type="http://schemas.openxmlformats.org/officeDocument/2006/relationships/image" Target="../media/image155.wmf"/><Relationship Id="rId1" Type="http://schemas.openxmlformats.org/officeDocument/2006/relationships/image" Target="../media/image154.wmf"/><Relationship Id="rId6" Type="http://schemas.openxmlformats.org/officeDocument/2006/relationships/image" Target="../media/image159.wmf"/><Relationship Id="rId5" Type="http://schemas.openxmlformats.org/officeDocument/2006/relationships/image" Target="../media/image158.wmf"/><Relationship Id="rId4" Type="http://schemas.openxmlformats.org/officeDocument/2006/relationships/image" Target="../media/image157.wmf"/></Relationships>
</file>

<file path=ppt/drawings/_rels/vmlDrawing4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wmf"/><Relationship Id="rId2" Type="http://schemas.openxmlformats.org/officeDocument/2006/relationships/image" Target="../media/image161.wmf"/><Relationship Id="rId1" Type="http://schemas.openxmlformats.org/officeDocument/2006/relationships/image" Target="../media/image160.wmf"/></Relationships>
</file>

<file path=ppt/drawings/_rels/vmlDrawing4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wmf"/><Relationship Id="rId2" Type="http://schemas.openxmlformats.org/officeDocument/2006/relationships/image" Target="../media/image164.wmf"/><Relationship Id="rId1" Type="http://schemas.openxmlformats.org/officeDocument/2006/relationships/image" Target="../media/image163.wmf"/><Relationship Id="rId4" Type="http://schemas.openxmlformats.org/officeDocument/2006/relationships/image" Target="../media/image166.wmf"/></Relationships>
</file>

<file path=ppt/drawings/_rels/vmlDrawing4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wmf"/><Relationship Id="rId2" Type="http://schemas.openxmlformats.org/officeDocument/2006/relationships/image" Target="../media/image168.wmf"/><Relationship Id="rId1" Type="http://schemas.openxmlformats.org/officeDocument/2006/relationships/image" Target="../media/image167.wmf"/><Relationship Id="rId4" Type="http://schemas.openxmlformats.org/officeDocument/2006/relationships/image" Target="../media/image17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image" Target="../media/image30.emf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image" Target="../media/image36.emf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231C42-69EF-4375-9F90-52C0EB9FB91C}" type="datetimeFigureOut">
              <a:rPr lang="zh-CN" altLang="en-US" smtClean="0"/>
              <a:pPr/>
              <a:t>2016/11/6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FBC29C-2601-4C14-B098-5C3E0E8FF7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BC29C-2601-4C14-B098-5C3E0E8FF701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BC29C-2601-4C14-B098-5C3E0E8FF701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6C598-E1F8-4139-829E-0C25F912ABBB}" type="datetimeFigureOut">
              <a:rPr lang="zh-CN" altLang="en-US" smtClean="0"/>
              <a:pPr/>
              <a:t>2016/11/6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7C6A-59EF-4559-A1D5-29D3C57AF89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6C598-E1F8-4139-829E-0C25F912ABBB}" type="datetimeFigureOut">
              <a:rPr lang="zh-CN" altLang="en-US" smtClean="0"/>
              <a:pPr/>
              <a:t>2016/11/6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7C6A-59EF-4559-A1D5-29D3C57AF89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6C598-E1F8-4139-829E-0C25F912ABBB}" type="datetimeFigureOut">
              <a:rPr lang="zh-CN" altLang="en-US" smtClean="0"/>
              <a:pPr/>
              <a:t>2016/11/6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7C6A-59EF-4559-A1D5-29D3C57AF89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校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57200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Line 11"/>
          <p:cNvSpPr>
            <a:spLocks noChangeShapeType="1"/>
          </p:cNvSpPr>
          <p:nvPr/>
        </p:nvSpPr>
        <p:spPr bwMode="auto">
          <a:xfrm>
            <a:off x="1981200" y="1447800"/>
            <a:ext cx="63246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  <a:defRPr/>
            </a:pPr>
            <a:endParaRPr lang="zh-CN" altLang="en-US"/>
          </a:p>
        </p:txBody>
      </p:sp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1905000" y="838200"/>
            <a:ext cx="6477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zh-CN" altLang="en-US" b="0">
                <a:latin typeface="Bodoni MT" pitchFamily="18" charset="0"/>
                <a:ea typeface="华文行楷" pitchFamily="2" charset="-122"/>
              </a:rPr>
              <a:t>西安交通大学  </a:t>
            </a:r>
            <a:r>
              <a:rPr lang="en-US" altLang="zh-CN" b="0">
                <a:latin typeface="Bodoni MT" pitchFamily="18" charset="0"/>
                <a:ea typeface="华文行楷" pitchFamily="2" charset="-122"/>
              </a:rPr>
              <a:t>Xi’an Jiaotong University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6C598-E1F8-4139-829E-0C25F912ABBB}" type="datetimeFigureOut">
              <a:rPr lang="zh-CN" altLang="en-US" smtClean="0"/>
              <a:pPr/>
              <a:t>2016/11/6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7C6A-59EF-4559-A1D5-29D3C57AF89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6C598-E1F8-4139-829E-0C25F912ABBB}" type="datetimeFigureOut">
              <a:rPr lang="zh-CN" altLang="en-US" smtClean="0"/>
              <a:pPr/>
              <a:t>2016/11/6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7C6A-59EF-4559-A1D5-29D3C57AF89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6C598-E1F8-4139-829E-0C25F912ABBB}" type="datetimeFigureOut">
              <a:rPr lang="zh-CN" altLang="en-US" smtClean="0"/>
              <a:pPr/>
              <a:t>2016/11/6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7C6A-59EF-4559-A1D5-29D3C57AF89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6C598-E1F8-4139-829E-0C25F912ABBB}" type="datetimeFigureOut">
              <a:rPr lang="zh-CN" altLang="en-US" smtClean="0"/>
              <a:pPr/>
              <a:t>2016/11/6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7C6A-59EF-4559-A1D5-29D3C57AF89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6C598-E1F8-4139-829E-0C25F912ABBB}" type="datetimeFigureOut">
              <a:rPr lang="zh-CN" altLang="en-US" smtClean="0"/>
              <a:pPr/>
              <a:t>2016/11/6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7C6A-59EF-4559-A1D5-29D3C57AF89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6C598-E1F8-4139-829E-0C25F912ABBB}" type="datetimeFigureOut">
              <a:rPr lang="zh-CN" altLang="en-US" smtClean="0"/>
              <a:pPr/>
              <a:t>2016/11/6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7C6A-59EF-4559-A1D5-29D3C57AF89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6C598-E1F8-4139-829E-0C25F912ABBB}" type="datetimeFigureOut">
              <a:rPr lang="zh-CN" altLang="en-US" smtClean="0"/>
              <a:pPr/>
              <a:t>2016/11/6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7C6A-59EF-4559-A1D5-29D3C57AF89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6C598-E1F8-4139-829E-0C25F912ABBB}" type="datetimeFigureOut">
              <a:rPr lang="zh-CN" altLang="en-US" smtClean="0"/>
              <a:pPr/>
              <a:t>2016/11/6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7C6A-59EF-4559-A1D5-29D3C57AF89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6C598-E1F8-4139-829E-0C25F912ABBB}" type="datetimeFigureOut">
              <a:rPr lang="zh-CN" altLang="en-US" smtClean="0"/>
              <a:pPr/>
              <a:t>2016/11/6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77C6A-59EF-4559-A1D5-29D3C57AF89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04" name="Line 20"/>
          <p:cNvSpPr>
            <a:spLocks noChangeShapeType="1"/>
          </p:cNvSpPr>
          <p:nvPr/>
        </p:nvSpPr>
        <p:spPr bwMode="auto">
          <a:xfrm>
            <a:off x="3048000" y="457200"/>
            <a:ext cx="57912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  <a:defRPr/>
            </a:pPr>
            <a:endParaRPr lang="zh-CN" altLang="en-US"/>
          </a:p>
        </p:txBody>
      </p:sp>
      <p:pic>
        <p:nvPicPr>
          <p:cNvPr id="79875" name="Picture 22" descr="校徽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28600" y="762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407" name="Rectangle 23"/>
          <p:cNvSpPr>
            <a:spLocks noChangeArrowheads="1"/>
          </p:cNvSpPr>
          <p:nvPr/>
        </p:nvSpPr>
        <p:spPr bwMode="auto">
          <a:xfrm>
            <a:off x="990600" y="152400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zh-CN" altLang="en-US" sz="2600" b="0">
                <a:solidFill>
                  <a:srgbClr val="0000FF"/>
                </a:solidFill>
                <a:latin typeface="Garamond" pitchFamily="18" charset="0"/>
                <a:ea typeface="华文行楷" pitchFamily="2" charset="-122"/>
              </a:rPr>
              <a:t>西安交通大学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FF"/>
          </a:solidFill>
          <a:latin typeface="Garamond" pitchFamily="18" charset="0"/>
          <a:ea typeface="华文行楷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FF"/>
          </a:solidFill>
          <a:latin typeface="Garamond" pitchFamily="18" charset="0"/>
          <a:ea typeface="华文行楷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FF"/>
          </a:solidFill>
          <a:latin typeface="Garamond" pitchFamily="18" charset="0"/>
          <a:ea typeface="华文行楷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FF"/>
          </a:solidFill>
          <a:latin typeface="Garamond" pitchFamily="18" charset="0"/>
          <a:ea typeface="华文行楷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rgbClr val="0000FF"/>
          </a:solidFill>
          <a:latin typeface="Garamond" pitchFamily="18" charset="0"/>
          <a:ea typeface="华文行楷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rgbClr val="0000FF"/>
          </a:solidFill>
          <a:latin typeface="Garamond" pitchFamily="18" charset="0"/>
          <a:ea typeface="华文行楷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rgbClr val="0000FF"/>
          </a:solidFill>
          <a:latin typeface="Garamond" pitchFamily="18" charset="0"/>
          <a:ea typeface="华文行楷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rgbClr val="0000FF"/>
          </a:solidFill>
          <a:latin typeface="Garamond" pitchFamily="18" charset="0"/>
          <a:ea typeface="华文行楷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  <a:ea typeface="+mn-ea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  <a:ea typeface="+mn-ea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  <a:ea typeface="+mn-ea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12" Type="http://schemas.openxmlformats.org/officeDocument/2006/relationships/image" Target="../media/image40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7.emf"/><Relationship Id="rId11" Type="http://schemas.openxmlformats.org/officeDocument/2006/relationships/oleObject" Target="../embeddings/oleObject39.bin"/><Relationship Id="rId5" Type="http://schemas.openxmlformats.org/officeDocument/2006/relationships/oleObject" Target="../embeddings/oleObject36.bin"/><Relationship Id="rId10" Type="http://schemas.openxmlformats.org/officeDocument/2006/relationships/image" Target="../media/image39.emf"/><Relationship Id="rId4" Type="http://schemas.openxmlformats.org/officeDocument/2006/relationships/image" Target="../media/image36.emf"/><Relationship Id="rId9" Type="http://schemas.openxmlformats.org/officeDocument/2006/relationships/oleObject" Target="../embeddings/oleObject38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13" Type="http://schemas.openxmlformats.org/officeDocument/2006/relationships/image" Target="../media/image45.wmf"/><Relationship Id="rId18" Type="http://schemas.openxmlformats.org/officeDocument/2006/relationships/oleObject" Target="../embeddings/oleObject47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44.bin"/><Relationship Id="rId17" Type="http://schemas.openxmlformats.org/officeDocument/2006/relationships/image" Target="../media/image47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46.bin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41.bin"/><Relationship Id="rId11" Type="http://schemas.openxmlformats.org/officeDocument/2006/relationships/image" Target="../media/image44.wmf"/><Relationship Id="rId5" Type="http://schemas.openxmlformats.org/officeDocument/2006/relationships/image" Target="../media/image41.wmf"/><Relationship Id="rId15" Type="http://schemas.openxmlformats.org/officeDocument/2006/relationships/image" Target="../media/image46.wmf"/><Relationship Id="rId10" Type="http://schemas.openxmlformats.org/officeDocument/2006/relationships/oleObject" Target="../embeddings/oleObject43.bin"/><Relationship Id="rId19" Type="http://schemas.openxmlformats.org/officeDocument/2006/relationships/image" Target="../media/image48.wmf"/><Relationship Id="rId4" Type="http://schemas.openxmlformats.org/officeDocument/2006/relationships/oleObject" Target="../embeddings/oleObject40.bin"/><Relationship Id="rId9" Type="http://schemas.openxmlformats.org/officeDocument/2006/relationships/image" Target="../media/image43.wmf"/><Relationship Id="rId14" Type="http://schemas.openxmlformats.org/officeDocument/2006/relationships/oleObject" Target="../embeddings/oleObject45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0.wmf"/><Relationship Id="rId5" Type="http://schemas.openxmlformats.org/officeDocument/2006/relationships/oleObject" Target="../embeddings/oleObject49.bin"/><Relationship Id="rId4" Type="http://schemas.openxmlformats.org/officeDocument/2006/relationships/image" Target="../media/image49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2.wmf"/><Relationship Id="rId5" Type="http://schemas.openxmlformats.org/officeDocument/2006/relationships/oleObject" Target="../embeddings/oleObject51.bin"/><Relationship Id="rId4" Type="http://schemas.openxmlformats.org/officeDocument/2006/relationships/image" Target="../media/image51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54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wmf"/><Relationship Id="rId3" Type="http://schemas.openxmlformats.org/officeDocument/2006/relationships/oleObject" Target="../embeddings/oleObject54.bin"/><Relationship Id="rId7" Type="http://schemas.openxmlformats.org/officeDocument/2006/relationships/oleObject" Target="../embeddings/oleObject56.bin"/><Relationship Id="rId12" Type="http://schemas.openxmlformats.org/officeDocument/2006/relationships/image" Target="../media/image59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56.wmf"/><Relationship Id="rId11" Type="http://schemas.openxmlformats.org/officeDocument/2006/relationships/oleObject" Target="../embeddings/oleObject58.bin"/><Relationship Id="rId5" Type="http://schemas.openxmlformats.org/officeDocument/2006/relationships/oleObject" Target="../embeddings/oleObject55.bin"/><Relationship Id="rId10" Type="http://schemas.openxmlformats.org/officeDocument/2006/relationships/image" Target="../media/image58.wmf"/><Relationship Id="rId4" Type="http://schemas.openxmlformats.org/officeDocument/2006/relationships/image" Target="../media/image55.wmf"/><Relationship Id="rId9" Type="http://schemas.openxmlformats.org/officeDocument/2006/relationships/oleObject" Target="../embeddings/oleObject57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3" Type="http://schemas.openxmlformats.org/officeDocument/2006/relationships/oleObject" Target="../embeddings/oleObject59.bin"/><Relationship Id="rId7" Type="http://schemas.openxmlformats.org/officeDocument/2006/relationships/oleObject" Target="../embeddings/oleObject61.bin"/><Relationship Id="rId12" Type="http://schemas.openxmlformats.org/officeDocument/2006/relationships/image" Target="../media/image64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1.wmf"/><Relationship Id="rId11" Type="http://schemas.openxmlformats.org/officeDocument/2006/relationships/oleObject" Target="../embeddings/oleObject63.bin"/><Relationship Id="rId5" Type="http://schemas.openxmlformats.org/officeDocument/2006/relationships/oleObject" Target="../embeddings/oleObject60.bin"/><Relationship Id="rId10" Type="http://schemas.openxmlformats.org/officeDocument/2006/relationships/image" Target="../media/image63.wmf"/><Relationship Id="rId4" Type="http://schemas.openxmlformats.org/officeDocument/2006/relationships/image" Target="../media/image60.wmf"/><Relationship Id="rId9" Type="http://schemas.openxmlformats.org/officeDocument/2006/relationships/oleObject" Target="../embeddings/oleObject6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6.wmf"/><Relationship Id="rId5" Type="http://schemas.openxmlformats.org/officeDocument/2006/relationships/oleObject" Target="../embeddings/oleObject65.bin"/><Relationship Id="rId4" Type="http://schemas.openxmlformats.org/officeDocument/2006/relationships/image" Target="../media/image65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13" Type="http://schemas.openxmlformats.org/officeDocument/2006/relationships/oleObject" Target="../embeddings/oleObject71.bin"/><Relationship Id="rId18" Type="http://schemas.openxmlformats.org/officeDocument/2006/relationships/image" Target="../media/image74.wmf"/><Relationship Id="rId3" Type="http://schemas.openxmlformats.org/officeDocument/2006/relationships/oleObject" Target="../embeddings/oleObject66.bin"/><Relationship Id="rId7" Type="http://schemas.openxmlformats.org/officeDocument/2006/relationships/oleObject" Target="../embeddings/oleObject68.bin"/><Relationship Id="rId12" Type="http://schemas.openxmlformats.org/officeDocument/2006/relationships/image" Target="../media/image71.wmf"/><Relationship Id="rId17" Type="http://schemas.openxmlformats.org/officeDocument/2006/relationships/oleObject" Target="../embeddings/oleObject73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73.wmf"/><Relationship Id="rId20" Type="http://schemas.openxmlformats.org/officeDocument/2006/relationships/image" Target="../media/image75.wmf"/><Relationship Id="rId1" Type="http://schemas.openxmlformats.org/officeDocument/2006/relationships/vmlDrawing" Target="../drawings/vmlDrawing17.vml"/><Relationship Id="rId6" Type="http://schemas.openxmlformats.org/officeDocument/2006/relationships/image" Target="../media/image68.wmf"/><Relationship Id="rId11" Type="http://schemas.openxmlformats.org/officeDocument/2006/relationships/oleObject" Target="../embeddings/oleObject70.bin"/><Relationship Id="rId5" Type="http://schemas.openxmlformats.org/officeDocument/2006/relationships/oleObject" Target="../embeddings/oleObject67.bin"/><Relationship Id="rId15" Type="http://schemas.openxmlformats.org/officeDocument/2006/relationships/oleObject" Target="../embeddings/oleObject72.bin"/><Relationship Id="rId10" Type="http://schemas.openxmlformats.org/officeDocument/2006/relationships/image" Target="../media/image70.wmf"/><Relationship Id="rId19" Type="http://schemas.openxmlformats.org/officeDocument/2006/relationships/oleObject" Target="../embeddings/oleObject74.bin"/><Relationship Id="rId4" Type="http://schemas.openxmlformats.org/officeDocument/2006/relationships/image" Target="../media/image67.wmf"/><Relationship Id="rId9" Type="http://schemas.openxmlformats.org/officeDocument/2006/relationships/oleObject" Target="../embeddings/oleObject69.bin"/><Relationship Id="rId14" Type="http://schemas.openxmlformats.org/officeDocument/2006/relationships/image" Target="../media/image72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wmf"/><Relationship Id="rId3" Type="http://schemas.openxmlformats.org/officeDocument/2006/relationships/oleObject" Target="../embeddings/oleObject75.bin"/><Relationship Id="rId7" Type="http://schemas.openxmlformats.org/officeDocument/2006/relationships/oleObject" Target="../embeddings/oleObject7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77.wmf"/><Relationship Id="rId5" Type="http://schemas.openxmlformats.org/officeDocument/2006/relationships/oleObject" Target="../embeddings/oleObject76.bin"/><Relationship Id="rId4" Type="http://schemas.openxmlformats.org/officeDocument/2006/relationships/image" Target="../media/image76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wmf"/><Relationship Id="rId3" Type="http://schemas.openxmlformats.org/officeDocument/2006/relationships/oleObject" Target="../embeddings/oleObject78.bin"/><Relationship Id="rId7" Type="http://schemas.openxmlformats.org/officeDocument/2006/relationships/oleObject" Target="../embeddings/oleObject8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80.wmf"/><Relationship Id="rId5" Type="http://schemas.openxmlformats.org/officeDocument/2006/relationships/oleObject" Target="../embeddings/oleObject79.bin"/><Relationship Id="rId4" Type="http://schemas.openxmlformats.org/officeDocument/2006/relationships/image" Target="../media/image79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wmf"/><Relationship Id="rId3" Type="http://schemas.openxmlformats.org/officeDocument/2006/relationships/oleObject" Target="../embeddings/oleObject81.bin"/><Relationship Id="rId7" Type="http://schemas.openxmlformats.org/officeDocument/2006/relationships/oleObject" Target="../embeddings/oleObject83.bin"/><Relationship Id="rId12" Type="http://schemas.openxmlformats.org/officeDocument/2006/relationships/image" Target="../media/image86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83.emf"/><Relationship Id="rId11" Type="http://schemas.openxmlformats.org/officeDocument/2006/relationships/oleObject" Target="../embeddings/oleObject85.bin"/><Relationship Id="rId5" Type="http://schemas.openxmlformats.org/officeDocument/2006/relationships/oleObject" Target="../embeddings/oleObject82.bin"/><Relationship Id="rId10" Type="http://schemas.openxmlformats.org/officeDocument/2006/relationships/image" Target="../media/image85.wmf"/><Relationship Id="rId4" Type="http://schemas.openxmlformats.org/officeDocument/2006/relationships/image" Target="../media/image82.emf"/><Relationship Id="rId9" Type="http://schemas.openxmlformats.org/officeDocument/2006/relationships/oleObject" Target="../embeddings/oleObject84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emf"/><Relationship Id="rId13" Type="http://schemas.openxmlformats.org/officeDocument/2006/relationships/oleObject" Target="../embeddings/oleObject91.bin"/><Relationship Id="rId3" Type="http://schemas.openxmlformats.org/officeDocument/2006/relationships/oleObject" Target="../embeddings/oleObject86.bin"/><Relationship Id="rId7" Type="http://schemas.openxmlformats.org/officeDocument/2006/relationships/oleObject" Target="../embeddings/oleObject88.bin"/><Relationship Id="rId12" Type="http://schemas.openxmlformats.org/officeDocument/2006/relationships/image" Target="../media/image9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88.wmf"/><Relationship Id="rId11" Type="http://schemas.openxmlformats.org/officeDocument/2006/relationships/oleObject" Target="../embeddings/oleObject90.bin"/><Relationship Id="rId5" Type="http://schemas.openxmlformats.org/officeDocument/2006/relationships/oleObject" Target="../embeddings/oleObject87.bin"/><Relationship Id="rId10" Type="http://schemas.openxmlformats.org/officeDocument/2006/relationships/image" Target="../media/image90.wmf"/><Relationship Id="rId4" Type="http://schemas.openxmlformats.org/officeDocument/2006/relationships/image" Target="../media/image87.wmf"/><Relationship Id="rId9" Type="http://schemas.openxmlformats.org/officeDocument/2006/relationships/oleObject" Target="../embeddings/oleObject89.bin"/><Relationship Id="rId14" Type="http://schemas.openxmlformats.org/officeDocument/2006/relationships/image" Target="../media/image92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wmf"/><Relationship Id="rId13" Type="http://schemas.openxmlformats.org/officeDocument/2006/relationships/oleObject" Target="../embeddings/oleObject97.bin"/><Relationship Id="rId3" Type="http://schemas.openxmlformats.org/officeDocument/2006/relationships/oleObject" Target="../embeddings/oleObject92.bin"/><Relationship Id="rId7" Type="http://schemas.openxmlformats.org/officeDocument/2006/relationships/oleObject" Target="../embeddings/oleObject94.bin"/><Relationship Id="rId12" Type="http://schemas.openxmlformats.org/officeDocument/2006/relationships/image" Target="../media/image97.w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99.wmf"/><Relationship Id="rId1" Type="http://schemas.openxmlformats.org/officeDocument/2006/relationships/vmlDrawing" Target="../drawings/vmlDrawing22.vml"/><Relationship Id="rId6" Type="http://schemas.openxmlformats.org/officeDocument/2006/relationships/image" Target="../media/image94.wmf"/><Relationship Id="rId11" Type="http://schemas.openxmlformats.org/officeDocument/2006/relationships/oleObject" Target="../embeddings/oleObject96.bin"/><Relationship Id="rId5" Type="http://schemas.openxmlformats.org/officeDocument/2006/relationships/oleObject" Target="../embeddings/oleObject93.bin"/><Relationship Id="rId15" Type="http://schemas.openxmlformats.org/officeDocument/2006/relationships/oleObject" Target="../embeddings/oleObject98.bin"/><Relationship Id="rId10" Type="http://schemas.openxmlformats.org/officeDocument/2006/relationships/image" Target="../media/image96.wmf"/><Relationship Id="rId4" Type="http://schemas.openxmlformats.org/officeDocument/2006/relationships/image" Target="../media/image93.wmf"/><Relationship Id="rId9" Type="http://schemas.openxmlformats.org/officeDocument/2006/relationships/oleObject" Target="../embeddings/oleObject95.bin"/><Relationship Id="rId14" Type="http://schemas.openxmlformats.org/officeDocument/2006/relationships/image" Target="../media/image98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wmf"/><Relationship Id="rId3" Type="http://schemas.openxmlformats.org/officeDocument/2006/relationships/oleObject" Target="../embeddings/oleObject99.bin"/><Relationship Id="rId7" Type="http://schemas.openxmlformats.org/officeDocument/2006/relationships/oleObject" Target="../embeddings/oleObject10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01.wmf"/><Relationship Id="rId5" Type="http://schemas.openxmlformats.org/officeDocument/2006/relationships/oleObject" Target="../embeddings/oleObject100.bin"/><Relationship Id="rId10" Type="http://schemas.openxmlformats.org/officeDocument/2006/relationships/image" Target="../media/image103.wmf"/><Relationship Id="rId4" Type="http://schemas.openxmlformats.org/officeDocument/2006/relationships/image" Target="../media/image100.wmf"/><Relationship Id="rId9" Type="http://schemas.openxmlformats.org/officeDocument/2006/relationships/oleObject" Target="../embeddings/oleObject102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104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105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wmf"/><Relationship Id="rId3" Type="http://schemas.openxmlformats.org/officeDocument/2006/relationships/oleObject" Target="../embeddings/oleObject105.bin"/><Relationship Id="rId7" Type="http://schemas.openxmlformats.org/officeDocument/2006/relationships/oleObject" Target="../embeddings/oleObject107.bin"/><Relationship Id="rId12" Type="http://schemas.openxmlformats.org/officeDocument/2006/relationships/image" Target="../media/image110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07.emf"/><Relationship Id="rId11" Type="http://schemas.openxmlformats.org/officeDocument/2006/relationships/oleObject" Target="../embeddings/oleObject109.bin"/><Relationship Id="rId5" Type="http://schemas.openxmlformats.org/officeDocument/2006/relationships/oleObject" Target="../embeddings/oleObject106.bin"/><Relationship Id="rId10" Type="http://schemas.openxmlformats.org/officeDocument/2006/relationships/image" Target="../media/image109.wmf"/><Relationship Id="rId4" Type="http://schemas.openxmlformats.org/officeDocument/2006/relationships/image" Target="../media/image106.emf"/><Relationship Id="rId9" Type="http://schemas.openxmlformats.org/officeDocument/2006/relationships/oleObject" Target="../embeddings/oleObject108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6.w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wmf"/><Relationship Id="rId3" Type="http://schemas.openxmlformats.org/officeDocument/2006/relationships/oleObject" Target="../embeddings/oleObject110.bin"/><Relationship Id="rId7" Type="http://schemas.openxmlformats.org/officeDocument/2006/relationships/oleObject" Target="../embeddings/oleObject1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12.emf"/><Relationship Id="rId5" Type="http://schemas.openxmlformats.org/officeDocument/2006/relationships/oleObject" Target="../embeddings/oleObject111.bin"/><Relationship Id="rId10" Type="http://schemas.openxmlformats.org/officeDocument/2006/relationships/image" Target="../media/image114.wmf"/><Relationship Id="rId4" Type="http://schemas.openxmlformats.org/officeDocument/2006/relationships/image" Target="../media/image111.emf"/><Relationship Id="rId9" Type="http://schemas.openxmlformats.org/officeDocument/2006/relationships/oleObject" Target="../embeddings/oleObject113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8.vml"/><Relationship Id="rId4" Type="http://schemas.openxmlformats.org/officeDocument/2006/relationships/image" Target="../media/image115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117.wmf"/><Relationship Id="rId5" Type="http://schemas.openxmlformats.org/officeDocument/2006/relationships/oleObject" Target="../embeddings/oleObject116.bin"/><Relationship Id="rId4" Type="http://schemas.openxmlformats.org/officeDocument/2006/relationships/image" Target="../media/image116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7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119.wmf"/><Relationship Id="rId5" Type="http://schemas.openxmlformats.org/officeDocument/2006/relationships/oleObject" Target="../embeddings/oleObject118.bin"/><Relationship Id="rId4" Type="http://schemas.openxmlformats.org/officeDocument/2006/relationships/image" Target="../media/image118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wmf"/><Relationship Id="rId3" Type="http://schemas.openxmlformats.org/officeDocument/2006/relationships/oleObject" Target="../embeddings/oleObject119.bin"/><Relationship Id="rId7" Type="http://schemas.openxmlformats.org/officeDocument/2006/relationships/oleObject" Target="../embeddings/oleObject12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121.wmf"/><Relationship Id="rId5" Type="http://schemas.openxmlformats.org/officeDocument/2006/relationships/oleObject" Target="../embeddings/oleObject120.bin"/><Relationship Id="rId10" Type="http://schemas.openxmlformats.org/officeDocument/2006/relationships/image" Target="../media/image123.wmf"/><Relationship Id="rId4" Type="http://schemas.openxmlformats.org/officeDocument/2006/relationships/image" Target="../media/image120.wmf"/><Relationship Id="rId9" Type="http://schemas.openxmlformats.org/officeDocument/2006/relationships/oleObject" Target="../embeddings/oleObject122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wmf"/><Relationship Id="rId3" Type="http://schemas.openxmlformats.org/officeDocument/2006/relationships/oleObject" Target="../embeddings/oleObject123.bin"/><Relationship Id="rId7" Type="http://schemas.openxmlformats.org/officeDocument/2006/relationships/oleObject" Target="../embeddings/oleObject125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125.emf"/><Relationship Id="rId5" Type="http://schemas.openxmlformats.org/officeDocument/2006/relationships/oleObject" Target="../embeddings/oleObject124.bin"/><Relationship Id="rId10" Type="http://schemas.openxmlformats.org/officeDocument/2006/relationships/image" Target="../media/image127.wmf"/><Relationship Id="rId4" Type="http://schemas.openxmlformats.org/officeDocument/2006/relationships/image" Target="../media/image124.wmf"/><Relationship Id="rId9" Type="http://schemas.openxmlformats.org/officeDocument/2006/relationships/oleObject" Target="../embeddings/oleObject126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wmf"/><Relationship Id="rId3" Type="http://schemas.openxmlformats.org/officeDocument/2006/relationships/oleObject" Target="../embeddings/oleObject127.bin"/><Relationship Id="rId7" Type="http://schemas.openxmlformats.org/officeDocument/2006/relationships/oleObject" Target="../embeddings/oleObject129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129.wmf"/><Relationship Id="rId5" Type="http://schemas.openxmlformats.org/officeDocument/2006/relationships/oleObject" Target="../embeddings/oleObject128.bin"/><Relationship Id="rId10" Type="http://schemas.openxmlformats.org/officeDocument/2006/relationships/image" Target="../media/image131.wmf"/><Relationship Id="rId4" Type="http://schemas.openxmlformats.org/officeDocument/2006/relationships/image" Target="../media/image128.wmf"/><Relationship Id="rId9" Type="http://schemas.openxmlformats.org/officeDocument/2006/relationships/oleObject" Target="../embeddings/oleObject130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wmf"/><Relationship Id="rId3" Type="http://schemas.openxmlformats.org/officeDocument/2006/relationships/oleObject" Target="../embeddings/oleObject131.bin"/><Relationship Id="rId7" Type="http://schemas.openxmlformats.org/officeDocument/2006/relationships/oleObject" Target="../embeddings/oleObject133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133.wmf"/><Relationship Id="rId5" Type="http://schemas.openxmlformats.org/officeDocument/2006/relationships/oleObject" Target="../embeddings/oleObject132.bin"/><Relationship Id="rId10" Type="http://schemas.openxmlformats.org/officeDocument/2006/relationships/image" Target="../media/image135.wmf"/><Relationship Id="rId4" Type="http://schemas.openxmlformats.org/officeDocument/2006/relationships/image" Target="../media/image132.wmf"/><Relationship Id="rId9" Type="http://schemas.openxmlformats.org/officeDocument/2006/relationships/oleObject" Target="../embeddings/oleObject134.bin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wmf"/><Relationship Id="rId3" Type="http://schemas.openxmlformats.org/officeDocument/2006/relationships/oleObject" Target="../embeddings/oleObject135.bin"/><Relationship Id="rId7" Type="http://schemas.openxmlformats.org/officeDocument/2006/relationships/oleObject" Target="../embeddings/oleObject137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136.wmf"/><Relationship Id="rId5" Type="http://schemas.openxmlformats.org/officeDocument/2006/relationships/oleObject" Target="../embeddings/oleObject136.bin"/><Relationship Id="rId4" Type="http://schemas.openxmlformats.org/officeDocument/2006/relationships/image" Target="../media/image128.w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wmf"/><Relationship Id="rId3" Type="http://schemas.openxmlformats.org/officeDocument/2006/relationships/oleObject" Target="../embeddings/oleObject138.bin"/><Relationship Id="rId7" Type="http://schemas.openxmlformats.org/officeDocument/2006/relationships/oleObject" Target="../embeddings/oleObject140.bin"/><Relationship Id="rId12" Type="http://schemas.openxmlformats.org/officeDocument/2006/relationships/image" Target="../media/image141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139.wmf"/><Relationship Id="rId11" Type="http://schemas.openxmlformats.org/officeDocument/2006/relationships/oleObject" Target="../embeddings/oleObject142.bin"/><Relationship Id="rId5" Type="http://schemas.openxmlformats.org/officeDocument/2006/relationships/oleObject" Target="../embeddings/oleObject139.bin"/><Relationship Id="rId10" Type="http://schemas.openxmlformats.org/officeDocument/2006/relationships/image" Target="../media/image140.wmf"/><Relationship Id="rId4" Type="http://schemas.openxmlformats.org/officeDocument/2006/relationships/image" Target="../media/image138.wmf"/><Relationship Id="rId9" Type="http://schemas.openxmlformats.org/officeDocument/2006/relationships/oleObject" Target="../embeddings/oleObject14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1.e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10.bin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wmf"/><Relationship Id="rId3" Type="http://schemas.openxmlformats.org/officeDocument/2006/relationships/oleObject" Target="../embeddings/oleObject143.bin"/><Relationship Id="rId7" Type="http://schemas.openxmlformats.org/officeDocument/2006/relationships/oleObject" Target="../embeddings/oleObject145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143.wmf"/><Relationship Id="rId5" Type="http://schemas.openxmlformats.org/officeDocument/2006/relationships/oleObject" Target="../embeddings/oleObject144.bin"/><Relationship Id="rId4" Type="http://schemas.openxmlformats.org/officeDocument/2006/relationships/image" Target="../media/image142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wmf"/><Relationship Id="rId3" Type="http://schemas.openxmlformats.org/officeDocument/2006/relationships/oleObject" Target="../embeddings/oleObject146.bin"/><Relationship Id="rId7" Type="http://schemas.openxmlformats.org/officeDocument/2006/relationships/oleObject" Target="../embeddings/oleObject148.bin"/><Relationship Id="rId12" Type="http://schemas.openxmlformats.org/officeDocument/2006/relationships/image" Target="../media/image149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146.wmf"/><Relationship Id="rId11" Type="http://schemas.openxmlformats.org/officeDocument/2006/relationships/oleObject" Target="../embeddings/oleObject150.bin"/><Relationship Id="rId5" Type="http://schemas.openxmlformats.org/officeDocument/2006/relationships/oleObject" Target="../embeddings/oleObject147.bin"/><Relationship Id="rId10" Type="http://schemas.openxmlformats.org/officeDocument/2006/relationships/image" Target="../media/image148.emf"/><Relationship Id="rId4" Type="http://schemas.openxmlformats.org/officeDocument/2006/relationships/image" Target="../media/image145.wmf"/><Relationship Id="rId9" Type="http://schemas.openxmlformats.org/officeDocument/2006/relationships/oleObject" Target="../embeddings/oleObject149.bin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wmf"/><Relationship Id="rId3" Type="http://schemas.openxmlformats.org/officeDocument/2006/relationships/oleObject" Target="../embeddings/oleObject151.bin"/><Relationship Id="rId7" Type="http://schemas.openxmlformats.org/officeDocument/2006/relationships/oleObject" Target="../embeddings/oleObject153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151.wmf"/><Relationship Id="rId5" Type="http://schemas.openxmlformats.org/officeDocument/2006/relationships/oleObject" Target="../embeddings/oleObject152.bin"/><Relationship Id="rId10" Type="http://schemas.openxmlformats.org/officeDocument/2006/relationships/image" Target="../media/image153.wmf"/><Relationship Id="rId4" Type="http://schemas.openxmlformats.org/officeDocument/2006/relationships/image" Target="../media/image150.wmf"/><Relationship Id="rId9" Type="http://schemas.openxmlformats.org/officeDocument/2006/relationships/oleObject" Target="../embeddings/oleObject154.bin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wmf"/><Relationship Id="rId13" Type="http://schemas.openxmlformats.org/officeDocument/2006/relationships/oleObject" Target="../embeddings/oleObject160.bin"/><Relationship Id="rId3" Type="http://schemas.openxmlformats.org/officeDocument/2006/relationships/oleObject" Target="../embeddings/oleObject155.bin"/><Relationship Id="rId7" Type="http://schemas.openxmlformats.org/officeDocument/2006/relationships/oleObject" Target="../embeddings/oleObject157.bin"/><Relationship Id="rId12" Type="http://schemas.openxmlformats.org/officeDocument/2006/relationships/image" Target="../media/image158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155.wmf"/><Relationship Id="rId11" Type="http://schemas.openxmlformats.org/officeDocument/2006/relationships/oleObject" Target="../embeddings/oleObject159.bin"/><Relationship Id="rId5" Type="http://schemas.openxmlformats.org/officeDocument/2006/relationships/oleObject" Target="../embeddings/oleObject156.bin"/><Relationship Id="rId10" Type="http://schemas.openxmlformats.org/officeDocument/2006/relationships/image" Target="../media/image157.wmf"/><Relationship Id="rId4" Type="http://schemas.openxmlformats.org/officeDocument/2006/relationships/image" Target="../media/image154.wmf"/><Relationship Id="rId9" Type="http://schemas.openxmlformats.org/officeDocument/2006/relationships/oleObject" Target="../embeddings/oleObject158.bin"/><Relationship Id="rId14" Type="http://schemas.openxmlformats.org/officeDocument/2006/relationships/image" Target="../media/image159.w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wmf"/><Relationship Id="rId3" Type="http://schemas.openxmlformats.org/officeDocument/2006/relationships/oleObject" Target="../embeddings/oleObject161.bin"/><Relationship Id="rId7" Type="http://schemas.openxmlformats.org/officeDocument/2006/relationships/oleObject" Target="../embeddings/oleObject163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161.wmf"/><Relationship Id="rId5" Type="http://schemas.openxmlformats.org/officeDocument/2006/relationships/oleObject" Target="../embeddings/oleObject162.bin"/><Relationship Id="rId4" Type="http://schemas.openxmlformats.org/officeDocument/2006/relationships/image" Target="../media/image160.w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wmf"/><Relationship Id="rId3" Type="http://schemas.openxmlformats.org/officeDocument/2006/relationships/oleObject" Target="../embeddings/oleObject164.bin"/><Relationship Id="rId7" Type="http://schemas.openxmlformats.org/officeDocument/2006/relationships/oleObject" Target="../embeddings/oleObject166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164.wmf"/><Relationship Id="rId5" Type="http://schemas.openxmlformats.org/officeDocument/2006/relationships/oleObject" Target="../embeddings/oleObject165.bin"/><Relationship Id="rId10" Type="http://schemas.openxmlformats.org/officeDocument/2006/relationships/image" Target="../media/image166.wmf"/><Relationship Id="rId4" Type="http://schemas.openxmlformats.org/officeDocument/2006/relationships/image" Target="../media/image163.wmf"/><Relationship Id="rId9" Type="http://schemas.openxmlformats.org/officeDocument/2006/relationships/oleObject" Target="../embeddings/oleObject167.bin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wmf"/><Relationship Id="rId3" Type="http://schemas.openxmlformats.org/officeDocument/2006/relationships/oleObject" Target="../embeddings/oleObject168.bin"/><Relationship Id="rId7" Type="http://schemas.openxmlformats.org/officeDocument/2006/relationships/oleObject" Target="../embeddings/oleObject170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168.wmf"/><Relationship Id="rId5" Type="http://schemas.openxmlformats.org/officeDocument/2006/relationships/oleObject" Target="../embeddings/oleObject169.bin"/><Relationship Id="rId10" Type="http://schemas.openxmlformats.org/officeDocument/2006/relationships/image" Target="../media/image170.wmf"/><Relationship Id="rId4" Type="http://schemas.openxmlformats.org/officeDocument/2006/relationships/image" Target="../media/image167.wmf"/><Relationship Id="rId9" Type="http://schemas.openxmlformats.org/officeDocument/2006/relationships/oleObject" Target="../embeddings/oleObject17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oleObject" Target="../embeddings/oleObject16.bin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16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15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17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13" Type="http://schemas.openxmlformats.org/officeDocument/2006/relationships/oleObject" Target="../embeddings/oleObject22.bin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22.w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4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19.wmf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8.bin"/><Relationship Id="rId15" Type="http://schemas.openxmlformats.org/officeDocument/2006/relationships/oleObject" Target="../embeddings/oleObject23.bin"/><Relationship Id="rId10" Type="http://schemas.openxmlformats.org/officeDocument/2006/relationships/image" Target="../media/image21.wmf"/><Relationship Id="rId4" Type="http://schemas.openxmlformats.org/officeDocument/2006/relationships/image" Target="../media/image18.wmf"/><Relationship Id="rId9" Type="http://schemas.openxmlformats.org/officeDocument/2006/relationships/oleObject" Target="../embeddings/oleObject20.bin"/><Relationship Id="rId14" Type="http://schemas.openxmlformats.org/officeDocument/2006/relationships/image" Target="../media/image23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29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6.e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28.emf"/><Relationship Id="rId4" Type="http://schemas.openxmlformats.org/officeDocument/2006/relationships/image" Target="../media/image25.emf"/><Relationship Id="rId9" Type="http://schemas.openxmlformats.org/officeDocument/2006/relationships/oleObject" Target="../embeddings/oleObject27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13" Type="http://schemas.openxmlformats.org/officeDocument/2006/relationships/oleObject" Target="../embeddings/oleObject34.bin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12" Type="http://schemas.openxmlformats.org/officeDocument/2006/relationships/image" Target="../media/image34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1.emf"/><Relationship Id="rId11" Type="http://schemas.openxmlformats.org/officeDocument/2006/relationships/oleObject" Target="../embeddings/oleObject33.bin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33.emf"/><Relationship Id="rId4" Type="http://schemas.openxmlformats.org/officeDocument/2006/relationships/image" Target="../media/image30.emf"/><Relationship Id="rId9" Type="http://schemas.openxmlformats.org/officeDocument/2006/relationships/oleObject" Target="../embeddings/oleObject32.bin"/><Relationship Id="rId14" Type="http://schemas.openxmlformats.org/officeDocument/2006/relationships/image" Target="../media/image3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7111" name="Object 55"/>
          <p:cNvGraphicFramePr>
            <a:graphicFrameLocks noChangeAspect="1"/>
          </p:cNvGraphicFramePr>
          <p:nvPr/>
        </p:nvGraphicFramePr>
        <p:xfrm>
          <a:off x="554038" y="785807"/>
          <a:ext cx="7864475" cy="185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44" name="公式" r:id="rId3" imgW="4228920" imgH="939600" progId="Equation.3">
                  <p:embed/>
                </p:oleObj>
              </mc:Choice>
              <mc:Fallback>
                <p:oleObj name="公式" r:id="rId3" imgW="4228920" imgH="939600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038" y="785807"/>
                        <a:ext cx="7864475" cy="185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9148" name="Object 44"/>
          <p:cNvGraphicFramePr>
            <a:graphicFrameLocks noChangeAspect="1"/>
          </p:cNvGraphicFramePr>
          <p:nvPr/>
        </p:nvGraphicFramePr>
        <p:xfrm>
          <a:off x="1428728" y="4000504"/>
          <a:ext cx="5214974" cy="12791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45" name="公式" r:id="rId5" imgW="2273040" imgH="685800" progId="Equation.3">
                  <p:embed/>
                </p:oleObj>
              </mc:Choice>
              <mc:Fallback>
                <p:oleObj name="公式" r:id="rId5" imgW="2273040" imgH="68580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28" y="4000504"/>
                        <a:ext cx="5214974" cy="127914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28596" y="214290"/>
            <a:ext cx="628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习题</a:t>
            </a:r>
            <a:r>
              <a:rPr lang="en-US" altLang="zh-CN" sz="2800" dirty="0"/>
              <a:t>1----15      </a:t>
            </a:r>
            <a:r>
              <a:rPr lang="zh-CN" altLang="en-US" sz="2800" dirty="0"/>
              <a:t>用归纳法证明</a:t>
            </a:r>
            <a:r>
              <a:rPr lang="en-US" altLang="zh-CN" sz="2800" dirty="0"/>
              <a:t>:</a:t>
            </a:r>
            <a:endParaRPr lang="zh-CN" altLang="en-US" sz="2800" dirty="0"/>
          </a:p>
        </p:txBody>
      </p:sp>
      <p:sp>
        <p:nvSpPr>
          <p:cNvPr id="6" name="矩形 5"/>
          <p:cNvSpPr/>
          <p:nvPr/>
        </p:nvSpPr>
        <p:spPr>
          <a:xfrm>
            <a:off x="513164" y="2702478"/>
            <a:ext cx="726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证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: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42910" y="3345420"/>
            <a:ext cx="10951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/>
              <a:t>n=2</a:t>
            </a:r>
            <a:r>
              <a:rPr lang="zh-CN" altLang="en-US" sz="2800" dirty="0"/>
              <a:t>时</a:t>
            </a:r>
          </a:p>
        </p:txBody>
      </p:sp>
      <p:sp>
        <p:nvSpPr>
          <p:cNvPr id="8" name="矩形 7"/>
          <p:cNvSpPr/>
          <p:nvPr/>
        </p:nvSpPr>
        <p:spPr>
          <a:xfrm>
            <a:off x="642910" y="5786454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/>
              <a:t>结论成立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5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59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65" name="Object 9"/>
          <p:cNvGraphicFramePr>
            <a:graphicFrameLocks noChangeAspect="1"/>
          </p:cNvGraphicFramePr>
          <p:nvPr/>
        </p:nvGraphicFramePr>
        <p:xfrm>
          <a:off x="1085863" y="1357298"/>
          <a:ext cx="5414963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1" name="Equation" r:id="rId3" imgW="2323800" imgH="228600" progId="Equation.DSMT4">
                  <p:embed/>
                </p:oleObj>
              </mc:Choice>
              <mc:Fallback>
                <p:oleObj name="Equation" r:id="rId3" imgW="2323800" imgH="2286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5863" y="1357298"/>
                        <a:ext cx="5414963" cy="65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矩形 11"/>
          <p:cNvSpPr/>
          <p:nvPr/>
        </p:nvSpPr>
        <p:spPr>
          <a:xfrm>
            <a:off x="357158" y="1429395"/>
            <a:ext cx="726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+mn-ea"/>
              </a:rPr>
              <a:t>令</a:t>
            </a:r>
            <a:r>
              <a:rPr lang="en-US" altLang="zh-CN" sz="2800" b="1" dirty="0">
                <a:latin typeface="+mn-ea"/>
              </a:rPr>
              <a:t>:</a:t>
            </a:r>
            <a:endParaRPr lang="zh-CN" altLang="en-US" sz="2800" b="1" dirty="0">
              <a:latin typeface="+mn-ea"/>
            </a:endParaRPr>
          </a:p>
        </p:txBody>
      </p:sp>
      <p:graphicFrame>
        <p:nvGraphicFramePr>
          <p:cNvPr id="22536" name="Object 8"/>
          <p:cNvGraphicFramePr>
            <a:graphicFrameLocks noChangeAspect="1"/>
          </p:cNvGraphicFramePr>
          <p:nvPr/>
        </p:nvGraphicFramePr>
        <p:xfrm>
          <a:off x="1181100" y="4414823"/>
          <a:ext cx="3990975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2" name="Equation" r:id="rId5" imgW="1714320" imgH="228600" progId="Equation.DSMT4">
                  <p:embed/>
                </p:oleObj>
              </mc:Choice>
              <mc:Fallback>
                <p:oleObj name="Equation" r:id="rId5" imgW="1714320" imgH="2286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1100" y="4414823"/>
                        <a:ext cx="3990975" cy="65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矩形 10"/>
          <p:cNvSpPr/>
          <p:nvPr/>
        </p:nvSpPr>
        <p:spPr>
          <a:xfrm>
            <a:off x="714348" y="3715397"/>
            <a:ext cx="48926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latin typeface="+mn-ea"/>
              </a:rPr>
              <a:t>故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en-US" sz="2800" dirty="0">
                <a:latin typeface="+mn-ea"/>
              </a:rPr>
              <a:t>在</a:t>
            </a:r>
            <a:r>
              <a:rPr lang="en-US" altLang="zh-CN" sz="2800" dirty="0">
                <a:latin typeface="+mn-ea"/>
              </a:rPr>
              <a:t>[0,1]</a:t>
            </a:r>
            <a:r>
              <a:rPr lang="zh-CN" altLang="en-US" sz="2800" dirty="0">
                <a:latin typeface="+mn-ea"/>
              </a:rPr>
              <a:t>区间严格单调减</a:t>
            </a:r>
          </a:p>
        </p:txBody>
      </p:sp>
      <p:sp>
        <p:nvSpPr>
          <p:cNvPr id="13" name="矩形 12"/>
          <p:cNvSpPr/>
          <p:nvPr/>
        </p:nvSpPr>
        <p:spPr>
          <a:xfrm>
            <a:off x="479932" y="4406623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+mn-ea"/>
              </a:rPr>
              <a:t>而</a:t>
            </a:r>
          </a:p>
        </p:txBody>
      </p:sp>
      <p:sp>
        <p:nvSpPr>
          <p:cNvPr id="14" name="矩形 13"/>
          <p:cNvSpPr/>
          <p:nvPr/>
        </p:nvSpPr>
        <p:spPr>
          <a:xfrm>
            <a:off x="500034" y="5215595"/>
            <a:ext cx="37946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latin typeface="+mn-ea"/>
              </a:rPr>
              <a:t>故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&lt;p&lt;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zh-CN" altLang="en-US" sz="2800" dirty="0">
                <a:latin typeface="+mn-ea"/>
              </a:rPr>
              <a:t>时</a:t>
            </a:r>
            <a:r>
              <a:rPr lang="en-US" altLang="zh-CN" sz="2800" dirty="0">
                <a:latin typeface="+mn-ea"/>
              </a:rPr>
              <a:t>,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zh-CN" sz="2800" dirty="0">
                <a:latin typeface="+mn-ea"/>
              </a:rPr>
              <a:t>&gt;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(1)=</a:t>
            </a:r>
            <a:r>
              <a:rPr lang="en-US" altLang="zh-CN" sz="2800" dirty="0">
                <a:latin typeface="+mn-ea"/>
              </a:rPr>
              <a:t>0</a:t>
            </a:r>
            <a:endParaRPr lang="zh-CN" altLang="en-US" sz="2800" dirty="0">
              <a:latin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0034" y="6024567"/>
            <a:ext cx="3571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+mn-ea"/>
              </a:rPr>
              <a:t>故系统</a:t>
            </a:r>
            <a:r>
              <a:rPr lang="en-US" altLang="zh-CN" sz="2800" i="1" dirty="0"/>
              <a:t>S</a:t>
            </a:r>
            <a:r>
              <a:rPr lang="en-US" altLang="zh-CN" sz="2800" baseline="-25000" dirty="0"/>
              <a:t>2</a:t>
            </a:r>
            <a:r>
              <a:rPr lang="zh-CN" altLang="en-US" sz="2800" dirty="0">
                <a:latin typeface="+mn-ea"/>
              </a:rPr>
              <a:t>的可靠性大</a:t>
            </a:r>
            <a:endParaRPr lang="zh-CN" altLang="en-US" sz="2800" dirty="0"/>
          </a:p>
        </p:txBody>
      </p:sp>
      <p:graphicFrame>
        <p:nvGraphicFramePr>
          <p:cNvPr id="22538" name="Object 4"/>
          <p:cNvGraphicFramePr>
            <a:graphicFrameLocks noChangeAspect="1"/>
          </p:cNvGraphicFramePr>
          <p:nvPr/>
        </p:nvGraphicFramePr>
        <p:xfrm>
          <a:off x="1725615" y="571480"/>
          <a:ext cx="2560633" cy="518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3" name="Equation" r:id="rId7" imgW="1269720" imgH="241200" progId="Equation.DSMT4">
                  <p:embed/>
                </p:oleObj>
              </mc:Choice>
              <mc:Fallback>
                <p:oleObj name="Equation" r:id="rId7" imgW="1269720" imgH="24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5615" y="571480"/>
                        <a:ext cx="2560633" cy="518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9" name="Object 4"/>
          <p:cNvGraphicFramePr>
            <a:graphicFrameLocks noChangeAspect="1"/>
          </p:cNvGraphicFramePr>
          <p:nvPr/>
        </p:nvGraphicFramePr>
        <p:xfrm>
          <a:off x="4870450" y="585788"/>
          <a:ext cx="2676525" cy="557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4" name="Equation" r:id="rId9" imgW="1231560" imgH="241200" progId="Equation.DSMT4">
                  <p:embed/>
                </p:oleObj>
              </mc:Choice>
              <mc:Fallback>
                <p:oleObj name="Equation" r:id="rId9" imgW="1231560" imgH="24120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0450" y="585788"/>
                        <a:ext cx="2676525" cy="557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矩形 15"/>
          <p:cNvSpPr/>
          <p:nvPr/>
        </p:nvSpPr>
        <p:spPr>
          <a:xfrm>
            <a:off x="500034" y="548326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latin typeface="+mn-ea"/>
              </a:rPr>
              <a:t>比较</a:t>
            </a:r>
            <a:endParaRPr lang="zh-CN" altLang="en-US" sz="2800" dirty="0"/>
          </a:p>
        </p:txBody>
      </p:sp>
      <p:sp>
        <p:nvSpPr>
          <p:cNvPr id="17" name="矩形 16"/>
          <p:cNvSpPr/>
          <p:nvPr/>
        </p:nvSpPr>
        <p:spPr>
          <a:xfrm>
            <a:off x="938186" y="2238353"/>
            <a:ext cx="39950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latin typeface="+mn-ea"/>
                <a:cs typeface="Times New Roman" pitchFamily="18" charset="0"/>
              </a:rPr>
              <a:t>则</a:t>
            </a:r>
            <a:r>
              <a:rPr lang="zh-CN" altLang="en-US" sz="2800" i="1" dirty="0">
                <a:latin typeface="+mn-ea"/>
                <a:cs typeface="Times New Roman" pitchFamily="18" charset="0"/>
              </a:rPr>
              <a:t> 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en-US" sz="2800" dirty="0">
                <a:latin typeface="+mn-ea"/>
              </a:rPr>
              <a:t>在</a:t>
            </a:r>
            <a:r>
              <a:rPr lang="en-US" altLang="zh-CN" sz="2800" dirty="0">
                <a:latin typeface="+mn-ea"/>
              </a:rPr>
              <a:t>[0,1]</a:t>
            </a:r>
            <a:r>
              <a:rPr lang="zh-CN" altLang="en-US" sz="2800" dirty="0">
                <a:latin typeface="+mn-ea"/>
              </a:rPr>
              <a:t>区间可导</a:t>
            </a:r>
          </a:p>
        </p:txBody>
      </p:sp>
      <p:graphicFrame>
        <p:nvGraphicFramePr>
          <p:cNvPr id="22540" name="Object 12"/>
          <p:cNvGraphicFramePr>
            <a:graphicFrameLocks noChangeAspect="1"/>
          </p:cNvGraphicFramePr>
          <p:nvPr/>
        </p:nvGraphicFramePr>
        <p:xfrm>
          <a:off x="868363" y="2881298"/>
          <a:ext cx="7632700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5" name="Equation" r:id="rId11" imgW="3276360" imgH="228600" progId="Equation.DSMT4">
                  <p:embed/>
                </p:oleObj>
              </mc:Choice>
              <mc:Fallback>
                <p:oleObj name="Equation" r:id="rId11" imgW="3276360" imgH="22860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363" y="2881298"/>
                        <a:ext cx="7632700" cy="65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" grpId="0"/>
      <p:bldP spid="13" grpId="0"/>
      <p:bldP spid="14" grpId="0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214290"/>
            <a:ext cx="76438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习题</a:t>
            </a:r>
            <a:r>
              <a:rPr lang="en-US" altLang="zh-CN" sz="2800" dirty="0"/>
              <a:t>2----20   </a:t>
            </a:r>
          </a:p>
          <a:p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         X~N(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zh-CN" altLang="en-US" sz="2800" dirty="0">
                <a:latin typeface="宋体"/>
                <a:ea typeface="宋体"/>
                <a:cs typeface="Times New Roman" pitchFamily="18" charset="0"/>
                <a:sym typeface="Symbol"/>
              </a:rPr>
              <a:t>，</a:t>
            </a:r>
            <a:r>
              <a:rPr lang="en-US" altLang="zh-CN" sz="2800" baseline="30000" dirty="0">
                <a:latin typeface="宋体"/>
                <a:ea typeface="宋体"/>
                <a:cs typeface="Times New Roman" pitchFamily="18" charset="0"/>
                <a:sym typeface="Symbol"/>
              </a:rPr>
              <a:t>2</a:t>
            </a:r>
            <a:r>
              <a:rPr lang="en-US" altLang="zh-CN" sz="2800" dirty="0"/>
              <a:t>),F(x)</a:t>
            </a:r>
            <a:r>
              <a:rPr lang="zh-CN" altLang="en-US" sz="2800" dirty="0"/>
              <a:t>为其分布函数</a:t>
            </a:r>
            <a:r>
              <a:rPr lang="en-US" altLang="zh-CN" sz="2800" dirty="0"/>
              <a:t>,</a:t>
            </a:r>
            <a:r>
              <a:rPr lang="zh-CN" altLang="en-US" sz="2800" dirty="0"/>
              <a:t>证明</a:t>
            </a:r>
            <a:r>
              <a:rPr lang="en-US" altLang="zh-CN" sz="2800" dirty="0"/>
              <a:t>:</a:t>
            </a:r>
          </a:p>
          <a:p>
            <a:r>
              <a:rPr lang="en-US" altLang="zh-CN" sz="2800" dirty="0"/>
              <a:t>          F(x)=1-F(2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  <a:sym typeface="Symbol"/>
              </a:rPr>
              <a:t>  </a:t>
            </a:r>
            <a:r>
              <a:rPr lang="en-US" altLang="zh-CN" sz="2800" dirty="0"/>
              <a:t>-x).</a:t>
            </a:r>
            <a:endParaRPr lang="zh-CN" altLang="en-US" sz="2800" dirty="0"/>
          </a:p>
        </p:txBody>
      </p:sp>
      <p:sp>
        <p:nvSpPr>
          <p:cNvPr id="6" name="矩形 5"/>
          <p:cNvSpPr/>
          <p:nvPr/>
        </p:nvSpPr>
        <p:spPr>
          <a:xfrm>
            <a:off x="357158" y="1500174"/>
            <a:ext cx="726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证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: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graphicFrame>
        <p:nvGraphicFramePr>
          <p:cNvPr id="16" name="Object 11"/>
          <p:cNvGraphicFramePr>
            <a:graphicFrameLocks noChangeAspect="1"/>
          </p:cNvGraphicFramePr>
          <p:nvPr/>
        </p:nvGraphicFramePr>
        <p:xfrm>
          <a:off x="285720" y="1871643"/>
          <a:ext cx="7721600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3" name="公式" r:id="rId4" imgW="3035160" imgH="482400" progId="Equation.3">
                  <p:embed/>
                </p:oleObj>
              </mc:Choice>
              <mc:Fallback>
                <p:oleObj name="公式" r:id="rId4" imgW="3035160" imgH="4824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1871643"/>
                        <a:ext cx="7721600" cy="1050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" name="直接箭头连接符 18"/>
          <p:cNvCxnSpPr>
            <a:cxnSpLocks noChangeShapeType="1"/>
          </p:cNvCxnSpPr>
          <p:nvPr/>
        </p:nvCxnSpPr>
        <p:spPr bwMode="auto">
          <a:xfrm rot="10800000" flipV="1">
            <a:off x="4832366" y="1857363"/>
            <a:ext cx="596891" cy="38574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graphicFrame>
        <p:nvGraphicFramePr>
          <p:cNvPr id="22" name="Object 13"/>
          <p:cNvGraphicFramePr>
            <a:graphicFrameLocks noChangeAspect="1"/>
          </p:cNvGraphicFramePr>
          <p:nvPr/>
        </p:nvGraphicFramePr>
        <p:xfrm>
          <a:off x="5419741" y="1571612"/>
          <a:ext cx="1438275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4" name="公式" r:id="rId6" imgW="660240" imgH="203040" progId="Equation.3">
                  <p:embed/>
                </p:oleObj>
              </mc:Choice>
              <mc:Fallback>
                <p:oleObj name="公式" r:id="rId6" imgW="660240" imgH="20304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9741" y="1571612"/>
                        <a:ext cx="1438275" cy="442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11"/>
          <p:cNvGraphicFramePr>
            <a:graphicFrameLocks noChangeAspect="1"/>
          </p:cNvGraphicFramePr>
          <p:nvPr/>
        </p:nvGraphicFramePr>
        <p:xfrm>
          <a:off x="214282" y="3086091"/>
          <a:ext cx="8501122" cy="980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5" name="公式" r:id="rId8" imgW="3581280" imgH="482400" progId="Equation.3">
                  <p:embed/>
                </p:oleObj>
              </mc:Choice>
              <mc:Fallback>
                <p:oleObj name="公式" r:id="rId8" imgW="3581280" imgH="482400" progId="Equation.3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3086091"/>
                        <a:ext cx="8501122" cy="9806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8" name="直接箭头连接符 18"/>
          <p:cNvCxnSpPr>
            <a:cxnSpLocks noChangeShapeType="1"/>
          </p:cNvCxnSpPr>
          <p:nvPr/>
        </p:nvCxnSpPr>
        <p:spPr bwMode="auto">
          <a:xfrm rot="10800000" flipV="1">
            <a:off x="5429256" y="3000373"/>
            <a:ext cx="571504" cy="48576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graphicFrame>
        <p:nvGraphicFramePr>
          <p:cNvPr id="39" name="Object 13"/>
          <p:cNvGraphicFramePr>
            <a:graphicFrameLocks noChangeAspect="1"/>
          </p:cNvGraphicFramePr>
          <p:nvPr/>
        </p:nvGraphicFramePr>
        <p:xfrm>
          <a:off x="6143636" y="2857496"/>
          <a:ext cx="1635125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6" name="公式" r:id="rId10" imgW="749160" imgH="203040" progId="Equation.3">
                  <p:embed/>
                </p:oleObj>
              </mc:Choice>
              <mc:Fallback>
                <p:oleObj name="公式" r:id="rId10" imgW="749160" imgH="203040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36" y="2857496"/>
                        <a:ext cx="1635125" cy="442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85" name="Object 33"/>
          <p:cNvGraphicFramePr>
            <a:graphicFrameLocks noChangeAspect="1"/>
          </p:cNvGraphicFramePr>
          <p:nvPr/>
        </p:nvGraphicFramePr>
        <p:xfrm>
          <a:off x="1881192" y="4000504"/>
          <a:ext cx="3762377" cy="9471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7" name="公式" r:id="rId12" imgW="1917360" imgH="482400" progId="Equation.3">
                  <p:embed/>
                </p:oleObj>
              </mc:Choice>
              <mc:Fallback>
                <p:oleObj name="公式" r:id="rId12" imgW="1917360" imgH="482400" progId="Equation.3">
                  <p:embed/>
                  <p:pic>
                    <p:nvPicPr>
                      <p:cNvPr id="0" name="Picture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1192" y="4000504"/>
                        <a:ext cx="3762377" cy="9471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ct 11"/>
          <p:cNvGraphicFramePr>
            <a:graphicFrameLocks noChangeAspect="1"/>
          </p:cNvGraphicFramePr>
          <p:nvPr/>
        </p:nvGraphicFramePr>
        <p:xfrm>
          <a:off x="236567" y="4857748"/>
          <a:ext cx="8621713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8" name="公式" r:id="rId14" imgW="3632040" imgH="482400" progId="Equation.3">
                  <p:embed/>
                </p:oleObj>
              </mc:Choice>
              <mc:Fallback>
                <p:oleObj name="公式" r:id="rId14" imgW="3632040" imgH="482400" progId="Equation.3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567" y="4857748"/>
                        <a:ext cx="8621713" cy="981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" name="Object 12"/>
          <p:cNvGraphicFramePr>
            <a:graphicFrameLocks noChangeAspect="1"/>
          </p:cNvGraphicFramePr>
          <p:nvPr/>
        </p:nvGraphicFramePr>
        <p:xfrm>
          <a:off x="2047402" y="5857892"/>
          <a:ext cx="3881920" cy="928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9" name="公式" r:id="rId16" imgW="2019240" imgH="482400" progId="Equation.3">
                  <p:embed/>
                </p:oleObj>
              </mc:Choice>
              <mc:Fallback>
                <p:oleObj name="公式" r:id="rId16" imgW="2019240" imgH="482400" progId="Equation.3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7402" y="5857892"/>
                        <a:ext cx="3881920" cy="9286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4" name="直接箭头连接符 53"/>
          <p:cNvCxnSpPr>
            <a:cxnSpLocks noChangeShapeType="1"/>
          </p:cNvCxnSpPr>
          <p:nvPr/>
        </p:nvCxnSpPr>
        <p:spPr bwMode="auto">
          <a:xfrm rot="10800000">
            <a:off x="5543560" y="5572139"/>
            <a:ext cx="671514" cy="500066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graphicFrame>
        <p:nvGraphicFramePr>
          <p:cNvPr id="7" name="Object 13"/>
          <p:cNvGraphicFramePr>
            <a:graphicFrameLocks noChangeAspect="1"/>
          </p:cNvGraphicFramePr>
          <p:nvPr/>
        </p:nvGraphicFramePr>
        <p:xfrm>
          <a:off x="6350002" y="5965118"/>
          <a:ext cx="1436708" cy="412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0" name="Equation" r:id="rId18" imgW="1193760" imgH="342720" progId="Equation.DSMT4">
                  <p:embed/>
                </p:oleObj>
              </mc:Choice>
              <mc:Fallback>
                <p:oleObj name="Equation" r:id="rId18" imgW="1193760" imgH="34272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02" y="5965118"/>
                        <a:ext cx="1436708" cy="4126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3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571472" y="214290"/>
            <a:ext cx="23022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/>
              <a:t>习题</a:t>
            </a:r>
            <a:r>
              <a:rPr lang="en-US" altLang="zh-CN" sz="2800" dirty="0"/>
              <a:t>2----16     </a:t>
            </a:r>
          </a:p>
        </p:txBody>
      </p:sp>
      <p:sp>
        <p:nvSpPr>
          <p:cNvPr id="10" name="矩形 9"/>
          <p:cNvSpPr/>
          <p:nvPr/>
        </p:nvSpPr>
        <p:spPr>
          <a:xfrm>
            <a:off x="500034" y="857232"/>
            <a:ext cx="82868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       甲、乙两选手轮流投篮，直至有一人投中为止。甲每次投篮命中的概率为</a:t>
            </a:r>
            <a:r>
              <a:rPr lang="en-US" altLang="zh-CN" sz="2800" dirty="0"/>
              <a:t>0.7,</a:t>
            </a:r>
            <a:r>
              <a:rPr lang="zh-CN" altLang="en-US" sz="2800" dirty="0"/>
              <a:t>乙每次投篮命中的概率为</a:t>
            </a:r>
            <a:r>
              <a:rPr lang="en-US" altLang="zh-CN" sz="2800" dirty="0"/>
              <a:t>0.8, </a:t>
            </a:r>
            <a:r>
              <a:rPr lang="zh-CN" altLang="en-US" sz="2800" dirty="0"/>
              <a:t>甲先投篮</a:t>
            </a:r>
            <a:r>
              <a:rPr lang="en-US" altLang="zh-CN" sz="2800" dirty="0"/>
              <a:t>,</a:t>
            </a:r>
            <a:r>
              <a:rPr lang="zh-CN" altLang="en-US" sz="2800" dirty="0"/>
              <a:t>求</a:t>
            </a:r>
            <a:endParaRPr lang="en-US" altLang="zh-CN" sz="2800" dirty="0"/>
          </a:p>
          <a:p>
            <a:pPr marL="514350" indent="-514350">
              <a:buAutoNum type="arabicParenR"/>
            </a:pPr>
            <a:r>
              <a:rPr lang="zh-CN" altLang="en-US" sz="2800" dirty="0"/>
              <a:t>两人投篮总次数</a:t>
            </a:r>
            <a:r>
              <a:rPr lang="en-US" altLang="zh-CN" sz="2800" dirty="0"/>
              <a:t>X</a:t>
            </a:r>
            <a:r>
              <a:rPr lang="zh-CN" altLang="en-US" sz="2800" dirty="0"/>
              <a:t>的分布率</a:t>
            </a:r>
            <a:r>
              <a:rPr lang="en-US" altLang="zh-CN" sz="2800" dirty="0"/>
              <a:t>.</a:t>
            </a:r>
          </a:p>
          <a:p>
            <a:pPr marL="514350" indent="-514350">
              <a:buFontTx/>
              <a:buAutoNum type="arabicParenR"/>
            </a:pPr>
            <a:r>
              <a:rPr lang="zh-CN" altLang="en-US" sz="2800" dirty="0"/>
              <a:t>甲投篮总次数</a:t>
            </a:r>
            <a:r>
              <a:rPr lang="en-US" altLang="zh-CN" sz="2800" dirty="0"/>
              <a:t>X</a:t>
            </a:r>
            <a:r>
              <a:rPr lang="zh-CN" altLang="en-US" sz="2800" dirty="0"/>
              <a:t>的分布率</a:t>
            </a:r>
            <a:r>
              <a:rPr lang="en-US" altLang="zh-CN" sz="2800" dirty="0"/>
              <a:t>.</a:t>
            </a:r>
          </a:p>
          <a:p>
            <a:pPr marL="514350" indent="-514350">
              <a:buFontTx/>
              <a:buAutoNum type="arabicParenR"/>
            </a:pPr>
            <a:r>
              <a:rPr lang="zh-CN" altLang="en-US" sz="2800" dirty="0"/>
              <a:t>乙投篮总次数</a:t>
            </a:r>
            <a:r>
              <a:rPr lang="en-US" altLang="zh-CN" sz="2800" dirty="0"/>
              <a:t>X</a:t>
            </a:r>
            <a:r>
              <a:rPr lang="zh-CN" altLang="en-US" sz="2800" dirty="0"/>
              <a:t>的分布率</a:t>
            </a:r>
            <a:r>
              <a:rPr lang="en-US" altLang="zh-CN" sz="2800" dirty="0"/>
              <a:t>.</a:t>
            </a:r>
            <a:endParaRPr lang="zh-CN" altLang="en-US" sz="2800" dirty="0"/>
          </a:p>
        </p:txBody>
      </p:sp>
      <p:sp>
        <p:nvSpPr>
          <p:cNvPr id="11" name="矩形 10"/>
          <p:cNvSpPr/>
          <p:nvPr/>
        </p:nvSpPr>
        <p:spPr>
          <a:xfrm>
            <a:off x="285720" y="3643314"/>
            <a:ext cx="726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解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: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00034" y="4214818"/>
            <a:ext cx="6929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arenR"/>
            </a:pP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{X=k}={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前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k-1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次没</a:t>
            </a:r>
            <a:r>
              <a:rPr lang="zh-CN" altLang="en-US" sz="2800" dirty="0"/>
              <a:t>投中</a:t>
            </a:r>
            <a:r>
              <a:rPr lang="en-US" altLang="zh-CN" sz="2800" dirty="0"/>
              <a:t>,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第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 k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次</a:t>
            </a:r>
            <a:r>
              <a:rPr lang="zh-CN" altLang="en-US" sz="2800" dirty="0"/>
              <a:t>投中</a:t>
            </a:r>
            <a:r>
              <a:rPr lang="en-US" altLang="zh-CN" sz="2800" dirty="0"/>
              <a:t>}</a:t>
            </a:r>
            <a:endParaRPr lang="en-US" altLang="zh-CN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292" name="Object 9"/>
          <p:cNvGraphicFramePr>
            <a:graphicFrameLocks noChangeAspect="1"/>
          </p:cNvGraphicFramePr>
          <p:nvPr/>
        </p:nvGraphicFramePr>
        <p:xfrm>
          <a:off x="2427288" y="4857750"/>
          <a:ext cx="5808662" cy="68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7" name="Equation" r:id="rId3" imgW="2819160" imgH="330120" progId="Equation.DSMT4">
                  <p:embed/>
                </p:oleObj>
              </mc:Choice>
              <mc:Fallback>
                <p:oleObj name="Equation" r:id="rId3" imgW="2819160" imgH="33012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7288" y="4857750"/>
                        <a:ext cx="5808662" cy="681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矩形 21"/>
          <p:cNvSpPr/>
          <p:nvPr/>
        </p:nvSpPr>
        <p:spPr>
          <a:xfrm>
            <a:off x="428596" y="4977492"/>
            <a:ext cx="18998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为奇数时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:</a:t>
            </a:r>
            <a:endParaRPr lang="zh-CN" altLang="en-US" sz="2800" dirty="0"/>
          </a:p>
        </p:txBody>
      </p:sp>
      <p:graphicFrame>
        <p:nvGraphicFramePr>
          <p:cNvPr id="24" name="Object 9"/>
          <p:cNvGraphicFramePr>
            <a:graphicFrameLocks noChangeAspect="1"/>
          </p:cNvGraphicFramePr>
          <p:nvPr/>
        </p:nvGraphicFramePr>
        <p:xfrm>
          <a:off x="2352706" y="5572140"/>
          <a:ext cx="6648450" cy="68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8" name="Equation" r:id="rId5" imgW="3225600" imgH="330120" progId="Equation.DSMT4">
                  <p:embed/>
                </p:oleObj>
              </mc:Choice>
              <mc:Fallback>
                <p:oleObj name="Equation" r:id="rId5" imgW="3225600" imgH="33012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2706" y="5572140"/>
                        <a:ext cx="6648450" cy="681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矩形 33"/>
          <p:cNvSpPr/>
          <p:nvPr/>
        </p:nvSpPr>
        <p:spPr>
          <a:xfrm>
            <a:off x="428596" y="5796652"/>
            <a:ext cx="18998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为偶数时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:</a:t>
            </a:r>
            <a:endParaRPr lang="zh-CN" altLang="en-US" sz="2800" dirty="0"/>
          </a:p>
        </p:txBody>
      </p:sp>
      <p:sp>
        <p:nvSpPr>
          <p:cNvPr id="35" name="矩形 34"/>
          <p:cNvSpPr/>
          <p:nvPr/>
        </p:nvSpPr>
        <p:spPr>
          <a:xfrm>
            <a:off x="6858016" y="4191664"/>
            <a:ext cx="17043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(k=1,2,…)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20" grpId="0"/>
      <p:bldP spid="22" grpId="0"/>
      <p:bldP spid="34" grpId="0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1071538" y="832948"/>
            <a:ext cx="75009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= {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甲前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k-1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次没</a:t>
            </a:r>
            <a:r>
              <a:rPr lang="zh-CN" altLang="en-US" sz="2400" dirty="0"/>
              <a:t>投中</a:t>
            </a:r>
            <a:r>
              <a:rPr lang="en-US" altLang="zh-CN" sz="2400" dirty="0"/>
              <a:t>,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乙前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k-1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次没</a:t>
            </a:r>
            <a:r>
              <a:rPr lang="zh-CN" altLang="en-US" sz="2400" dirty="0"/>
              <a:t>投中</a:t>
            </a:r>
            <a:r>
              <a:rPr lang="en-US" altLang="zh-CN" sz="2400" dirty="0"/>
              <a:t>,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甲第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 k 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次</a:t>
            </a:r>
            <a:r>
              <a:rPr lang="zh-CN" altLang="en-US" sz="2400" dirty="0"/>
              <a:t>投中</a:t>
            </a:r>
            <a:r>
              <a:rPr lang="en-US" altLang="zh-CN" sz="2400" dirty="0"/>
              <a:t>}</a:t>
            </a:r>
          </a:p>
        </p:txBody>
      </p:sp>
      <p:graphicFrame>
        <p:nvGraphicFramePr>
          <p:cNvPr id="12292" name="Object 9"/>
          <p:cNvGraphicFramePr>
            <a:graphicFrameLocks noChangeAspect="1"/>
          </p:cNvGraphicFramePr>
          <p:nvPr/>
        </p:nvGraphicFramePr>
        <p:xfrm>
          <a:off x="1023611" y="2023394"/>
          <a:ext cx="7120289" cy="1014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1" name="Equation" r:id="rId3" imgW="3390840" imgH="482400" progId="Equation.DSMT4">
                  <p:embed/>
                </p:oleObj>
              </mc:Choice>
              <mc:Fallback>
                <p:oleObj name="Equation" r:id="rId3" imgW="3390840" imgH="4824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3611" y="2023394"/>
                        <a:ext cx="7120289" cy="10144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矩形 21"/>
          <p:cNvSpPr/>
          <p:nvPr/>
        </p:nvSpPr>
        <p:spPr>
          <a:xfrm>
            <a:off x="384923" y="1880518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/>
              <a:t>故</a:t>
            </a:r>
          </a:p>
        </p:txBody>
      </p:sp>
      <p:sp>
        <p:nvSpPr>
          <p:cNvPr id="12" name="矩形 11"/>
          <p:cNvSpPr/>
          <p:nvPr/>
        </p:nvSpPr>
        <p:spPr>
          <a:xfrm>
            <a:off x="285720" y="357166"/>
            <a:ext cx="17411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2 )  {X=k}</a:t>
            </a:r>
            <a:endParaRPr lang="zh-CN" altLang="en-US" sz="2800" dirty="0"/>
          </a:p>
        </p:txBody>
      </p:sp>
      <p:sp>
        <p:nvSpPr>
          <p:cNvPr id="13" name="矩形 12"/>
          <p:cNvSpPr/>
          <p:nvPr/>
        </p:nvSpPr>
        <p:spPr>
          <a:xfrm>
            <a:off x="1357290" y="1380452"/>
            <a:ext cx="7358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Times New Roman" pitchFamily="18" charset="0"/>
                <a:cs typeface="Times New Roman" pitchFamily="18" charset="0"/>
                <a:sym typeface="Mathematica1"/>
              </a:rPr>
              <a:t>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 {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甲前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次没</a:t>
            </a:r>
            <a:r>
              <a:rPr lang="zh-CN" altLang="en-US" sz="2400" dirty="0"/>
              <a:t>投中</a:t>
            </a:r>
            <a:r>
              <a:rPr lang="en-US" altLang="zh-CN" sz="2400" dirty="0"/>
              <a:t>,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乙前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k-1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次没</a:t>
            </a:r>
            <a:r>
              <a:rPr lang="zh-CN" altLang="en-US" sz="2400" dirty="0"/>
              <a:t>投中</a:t>
            </a:r>
            <a:r>
              <a:rPr lang="en-US" altLang="zh-CN" sz="2400" dirty="0"/>
              <a:t>,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乙第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 k 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次</a:t>
            </a:r>
            <a:r>
              <a:rPr lang="zh-CN" altLang="en-US" sz="2400" dirty="0"/>
              <a:t>投中</a:t>
            </a:r>
            <a:r>
              <a:rPr lang="en-US" altLang="zh-CN" sz="2400" dirty="0"/>
              <a:t>}</a:t>
            </a:r>
            <a:endParaRPr lang="zh-CN" altLang="en-US" sz="2400" dirty="0"/>
          </a:p>
        </p:txBody>
      </p:sp>
      <p:sp>
        <p:nvSpPr>
          <p:cNvPr id="14" name="矩形 13"/>
          <p:cNvSpPr/>
          <p:nvPr/>
        </p:nvSpPr>
        <p:spPr>
          <a:xfrm>
            <a:off x="500034" y="4594999"/>
            <a:ext cx="8286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{X=k} = {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甲前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次没</a:t>
            </a:r>
            <a:r>
              <a:rPr lang="zh-CN" altLang="en-US" sz="2400" dirty="0"/>
              <a:t>投中</a:t>
            </a:r>
            <a:r>
              <a:rPr lang="en-US" altLang="zh-CN" sz="2400" dirty="0"/>
              <a:t>,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乙前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k-1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次没</a:t>
            </a:r>
            <a:r>
              <a:rPr lang="zh-CN" altLang="en-US" sz="2400" dirty="0"/>
              <a:t>投中</a:t>
            </a:r>
            <a:r>
              <a:rPr lang="en-US" altLang="zh-CN" sz="2400" dirty="0"/>
              <a:t>,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乙第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 k 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次</a:t>
            </a:r>
            <a:r>
              <a:rPr lang="zh-CN" altLang="en-US" sz="2400" dirty="0"/>
              <a:t>投中</a:t>
            </a:r>
            <a:r>
              <a:rPr lang="en-US" altLang="zh-CN" sz="2400" dirty="0"/>
              <a:t>}</a:t>
            </a:r>
          </a:p>
        </p:txBody>
      </p:sp>
      <p:graphicFrame>
        <p:nvGraphicFramePr>
          <p:cNvPr id="15" name="Object 9"/>
          <p:cNvGraphicFramePr>
            <a:graphicFrameLocks noChangeAspect="1"/>
          </p:cNvGraphicFramePr>
          <p:nvPr/>
        </p:nvGraphicFramePr>
        <p:xfrm>
          <a:off x="843746" y="5632728"/>
          <a:ext cx="6934200" cy="1014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2" name="Equation" r:id="rId5" imgW="3301920" imgH="482400" progId="Equation.DSMT4">
                  <p:embed/>
                </p:oleObj>
              </mc:Choice>
              <mc:Fallback>
                <p:oleObj name="Equation" r:id="rId5" imgW="3301920" imgH="4824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3746" y="5632728"/>
                        <a:ext cx="6934200" cy="1014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矩形 15"/>
          <p:cNvSpPr/>
          <p:nvPr/>
        </p:nvSpPr>
        <p:spPr>
          <a:xfrm>
            <a:off x="214282" y="5523856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/>
              <a:t>故</a:t>
            </a:r>
          </a:p>
        </p:txBody>
      </p:sp>
      <p:sp>
        <p:nvSpPr>
          <p:cNvPr id="17" name="矩形 16"/>
          <p:cNvSpPr/>
          <p:nvPr/>
        </p:nvSpPr>
        <p:spPr>
          <a:xfrm>
            <a:off x="285720" y="3023526"/>
            <a:ext cx="17411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3 )  {X=k}</a:t>
            </a:r>
            <a:endParaRPr lang="zh-CN" altLang="en-US" sz="2800" dirty="0"/>
          </a:p>
        </p:txBody>
      </p:sp>
      <p:sp>
        <p:nvSpPr>
          <p:cNvPr id="19" name="矩形 18"/>
          <p:cNvSpPr/>
          <p:nvPr/>
        </p:nvSpPr>
        <p:spPr>
          <a:xfrm>
            <a:off x="1714480" y="5119349"/>
            <a:ext cx="7358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Times New Roman" pitchFamily="18" charset="0"/>
                <a:cs typeface="Times New Roman" pitchFamily="18" charset="0"/>
                <a:sym typeface="Mathematica1"/>
              </a:rPr>
              <a:t>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 {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甲前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次没</a:t>
            </a:r>
            <a:r>
              <a:rPr lang="zh-CN" altLang="en-US" sz="2400" dirty="0"/>
              <a:t>投中</a:t>
            </a:r>
            <a:r>
              <a:rPr lang="en-US" altLang="zh-CN" sz="2400" dirty="0"/>
              <a:t>,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乙前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次没</a:t>
            </a:r>
            <a:r>
              <a:rPr lang="zh-CN" altLang="en-US" sz="2400" dirty="0"/>
              <a:t>投中</a:t>
            </a:r>
            <a:r>
              <a:rPr lang="en-US" altLang="zh-CN" sz="2400" dirty="0"/>
              <a:t>,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甲第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 k+1 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次</a:t>
            </a:r>
            <a:r>
              <a:rPr lang="zh-CN" altLang="en-US" sz="2400" dirty="0"/>
              <a:t>投中</a:t>
            </a:r>
            <a:r>
              <a:rPr lang="en-US" altLang="zh-CN" sz="2400" dirty="0"/>
              <a:t>}</a:t>
            </a:r>
            <a:endParaRPr lang="zh-CN" altLang="en-US" sz="2400" dirty="0"/>
          </a:p>
        </p:txBody>
      </p:sp>
      <p:sp>
        <p:nvSpPr>
          <p:cNvPr id="21" name="矩形 20"/>
          <p:cNvSpPr/>
          <p:nvPr/>
        </p:nvSpPr>
        <p:spPr>
          <a:xfrm>
            <a:off x="2928926" y="357166"/>
            <a:ext cx="17043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(k=1,2,…)</a:t>
            </a:r>
            <a:endParaRPr lang="zh-CN" altLang="en-US" dirty="0"/>
          </a:p>
        </p:txBody>
      </p:sp>
      <p:sp>
        <p:nvSpPr>
          <p:cNvPr id="23" name="矩形 22"/>
          <p:cNvSpPr/>
          <p:nvPr/>
        </p:nvSpPr>
        <p:spPr>
          <a:xfrm>
            <a:off x="6225273" y="2546614"/>
            <a:ext cx="17043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(k=1,2,…)</a:t>
            </a:r>
            <a:endParaRPr lang="zh-CN" altLang="en-US" dirty="0"/>
          </a:p>
        </p:txBody>
      </p:sp>
      <p:sp>
        <p:nvSpPr>
          <p:cNvPr id="25" name="矩形 24"/>
          <p:cNvSpPr/>
          <p:nvPr/>
        </p:nvSpPr>
        <p:spPr>
          <a:xfrm>
            <a:off x="2143108" y="3023526"/>
            <a:ext cx="19736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(k=0,1,2,…)</a:t>
            </a:r>
            <a:endParaRPr lang="zh-CN" altLang="en-US" dirty="0"/>
          </a:p>
        </p:txBody>
      </p:sp>
      <p:sp>
        <p:nvSpPr>
          <p:cNvPr id="26" name="矩形 25"/>
          <p:cNvSpPr/>
          <p:nvPr/>
        </p:nvSpPr>
        <p:spPr>
          <a:xfrm>
            <a:off x="428596" y="4152254"/>
            <a:ext cx="11945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k&gt;0</a:t>
            </a:r>
            <a:r>
              <a:rPr lang="zh-CN" alt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时</a:t>
            </a:r>
            <a:r>
              <a:rPr lang="en-US" altLang="zh-C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zh-CN" altLang="en-US" dirty="0"/>
          </a:p>
        </p:txBody>
      </p:sp>
      <p:sp>
        <p:nvSpPr>
          <p:cNvPr id="27" name="矩形 26"/>
          <p:cNvSpPr/>
          <p:nvPr/>
        </p:nvSpPr>
        <p:spPr>
          <a:xfrm>
            <a:off x="6377673" y="6109640"/>
            <a:ext cx="17043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(k=1,2,…)</a:t>
            </a:r>
            <a:endParaRPr lang="zh-CN" altLang="en-US" dirty="0"/>
          </a:p>
        </p:txBody>
      </p:sp>
      <p:graphicFrame>
        <p:nvGraphicFramePr>
          <p:cNvPr id="3" name="Object 6"/>
          <p:cNvGraphicFramePr>
            <a:graphicFrameLocks noChangeAspect="1"/>
          </p:cNvGraphicFramePr>
          <p:nvPr/>
        </p:nvGraphicFramePr>
        <p:xfrm>
          <a:off x="776275" y="3666468"/>
          <a:ext cx="2081213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3" name="Equation" r:id="rId7" imgW="990360" imgH="203040" progId="Equation.DSMT4">
                  <p:embed/>
                </p:oleObj>
              </mc:Choice>
              <mc:Fallback>
                <p:oleObj name="Equation" r:id="rId7" imgW="990360" imgH="20304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6275" y="3666468"/>
                        <a:ext cx="2081213" cy="427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12" grpId="0"/>
      <p:bldP spid="13" grpId="0"/>
      <p:bldP spid="14" grpId="0"/>
      <p:bldP spid="16" grpId="0"/>
      <p:bldP spid="17" grpId="0"/>
      <p:bldP spid="19" grpId="0"/>
      <p:bldP spid="21" grpId="0"/>
      <p:bldP spid="23" grpId="0"/>
      <p:bldP spid="25" grpId="0"/>
      <p:bldP spid="26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571472" y="214290"/>
            <a:ext cx="23022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/>
              <a:t>习题</a:t>
            </a:r>
            <a:r>
              <a:rPr lang="en-US" altLang="zh-CN" sz="2800" dirty="0"/>
              <a:t>2----26     </a:t>
            </a:r>
          </a:p>
        </p:txBody>
      </p:sp>
      <p:graphicFrame>
        <p:nvGraphicFramePr>
          <p:cNvPr id="7783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0245146"/>
              </p:ext>
            </p:extLst>
          </p:nvPr>
        </p:nvGraphicFramePr>
        <p:xfrm>
          <a:off x="728663" y="714375"/>
          <a:ext cx="4543425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3" name="公式" r:id="rId3" imgW="2019240" imgH="457200" progId="Equation.3">
                  <p:embed/>
                </p:oleObj>
              </mc:Choice>
              <mc:Fallback>
                <p:oleObj name="公式" r:id="rId3" imgW="201924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663" y="714375"/>
                        <a:ext cx="4543425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矩形 9"/>
          <p:cNvSpPr/>
          <p:nvPr/>
        </p:nvSpPr>
        <p:spPr>
          <a:xfrm>
            <a:off x="1000100" y="1905648"/>
            <a:ext cx="40911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/>
              <a:t>问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F(</a:t>
            </a:r>
            <a:r>
              <a:rPr lang="en-US" altLang="zh-CN" sz="2800" i="1" dirty="0" err="1">
                <a:latin typeface="Times New Roman" pitchFamily="18" charset="0"/>
                <a:cs typeface="Times New Roman" pitchFamily="18" charset="0"/>
              </a:rPr>
              <a:t>x,y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CN" altLang="en-US" sz="2800" dirty="0"/>
              <a:t>是否是分布函数</a:t>
            </a:r>
            <a:r>
              <a:rPr lang="en-US" altLang="zh-CN" sz="2800" dirty="0"/>
              <a:t>?</a:t>
            </a:r>
            <a:endParaRPr lang="zh-CN" altLang="en-US" sz="2800" dirty="0"/>
          </a:p>
        </p:txBody>
      </p:sp>
      <p:sp>
        <p:nvSpPr>
          <p:cNvPr id="11" name="矩形 10"/>
          <p:cNvSpPr/>
          <p:nvPr/>
        </p:nvSpPr>
        <p:spPr>
          <a:xfrm>
            <a:off x="357158" y="2571744"/>
            <a:ext cx="726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解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: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12" name="Text Box 63"/>
          <p:cNvSpPr txBox="1">
            <a:spLocks noChangeArrowheads="1"/>
          </p:cNvSpPr>
          <p:nvPr/>
        </p:nvSpPr>
        <p:spPr bwMode="auto">
          <a:xfrm>
            <a:off x="642910" y="3048656"/>
            <a:ext cx="275908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dirty="0"/>
              <a:t>分布函数性质</a:t>
            </a:r>
            <a:r>
              <a:rPr lang="en-US" altLang="zh-CN" sz="2800" dirty="0">
                <a:latin typeface="Times New Roman" pitchFamily="18" charset="0"/>
                <a:ea typeface="宋体" charset="-122"/>
                <a:cs typeface="Times New Roman" pitchFamily="18" charset="0"/>
              </a:rPr>
              <a:t>(4)</a:t>
            </a:r>
          </a:p>
        </p:txBody>
      </p:sp>
      <p:sp>
        <p:nvSpPr>
          <p:cNvPr id="13" name="Rectangle 65"/>
          <p:cNvSpPr>
            <a:spLocks noChangeArrowheads="1"/>
          </p:cNvSpPr>
          <p:nvPr/>
        </p:nvSpPr>
        <p:spPr bwMode="auto">
          <a:xfrm>
            <a:off x="428596" y="3571876"/>
            <a:ext cx="7308850" cy="656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	 若 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sz="2800" baseline="-30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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sz="2800" baseline="-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，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zh-CN" sz="2800" baseline="-30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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zh-CN" sz="2800" baseline="-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，则 </a:t>
            </a:r>
          </a:p>
        </p:txBody>
      </p:sp>
      <p:sp>
        <p:nvSpPr>
          <p:cNvPr id="14" name="Rectangle 67"/>
          <p:cNvSpPr>
            <a:spLocks noChangeArrowheads="1"/>
          </p:cNvSpPr>
          <p:nvPr/>
        </p:nvSpPr>
        <p:spPr bwMode="auto">
          <a:xfrm>
            <a:off x="1500166" y="4262447"/>
            <a:ext cx="61372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 sz="28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F</a:t>
            </a:r>
            <a:r>
              <a:rPr lang="en-US" altLang="zh-CN" sz="2800" dirty="0">
                <a:latin typeface="Times New Roman" pitchFamily="18" charset="0"/>
                <a:ea typeface="宋体" charset="-122"/>
                <a:cs typeface="Times New Roman" pitchFamily="18" charset="0"/>
              </a:rPr>
              <a:t>(</a:t>
            </a:r>
            <a:r>
              <a:rPr lang="en-US" altLang="zh-CN" sz="28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x</a:t>
            </a:r>
            <a:r>
              <a:rPr lang="en-US" altLang="zh-CN" sz="2800" baseline="-30000" dirty="0">
                <a:latin typeface="Times New Roman" pitchFamily="18" charset="0"/>
                <a:ea typeface="宋体" charset="-122"/>
                <a:cs typeface="Times New Roman" pitchFamily="18" charset="0"/>
              </a:rPr>
              <a:t>2</a:t>
            </a:r>
            <a:r>
              <a:rPr lang="en-US" altLang="zh-CN" sz="2800" dirty="0">
                <a:latin typeface="Times New Roman" pitchFamily="18" charset="0"/>
                <a:ea typeface="宋体" charset="-122"/>
                <a:cs typeface="Times New Roman" pitchFamily="18" charset="0"/>
              </a:rPr>
              <a:t>, </a:t>
            </a:r>
            <a:r>
              <a:rPr lang="en-US" altLang="zh-CN" sz="28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y</a:t>
            </a:r>
            <a:r>
              <a:rPr lang="en-US" altLang="zh-CN" sz="2800" baseline="-30000" dirty="0">
                <a:latin typeface="Times New Roman" pitchFamily="18" charset="0"/>
                <a:ea typeface="宋体" charset="-122"/>
                <a:cs typeface="Times New Roman" pitchFamily="18" charset="0"/>
              </a:rPr>
              <a:t>2</a:t>
            </a:r>
            <a:r>
              <a:rPr lang="en-US" altLang="zh-CN" sz="2800" dirty="0">
                <a:latin typeface="Times New Roman" pitchFamily="18" charset="0"/>
                <a:ea typeface="宋体" charset="-122"/>
                <a:cs typeface="Times New Roman" pitchFamily="18" charset="0"/>
              </a:rPr>
              <a:t>)-</a:t>
            </a:r>
            <a:r>
              <a:rPr lang="en-US" altLang="zh-CN" sz="28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F</a:t>
            </a:r>
            <a:r>
              <a:rPr lang="en-US" altLang="zh-CN" sz="2800" dirty="0">
                <a:latin typeface="Times New Roman" pitchFamily="18" charset="0"/>
                <a:ea typeface="宋体" charset="-122"/>
                <a:cs typeface="Times New Roman" pitchFamily="18" charset="0"/>
              </a:rPr>
              <a:t>(</a:t>
            </a:r>
            <a:r>
              <a:rPr lang="en-US" altLang="zh-CN" sz="28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x</a:t>
            </a:r>
            <a:r>
              <a:rPr lang="en-US" altLang="zh-CN" sz="2800" baseline="-30000" dirty="0">
                <a:latin typeface="Times New Roman" pitchFamily="18" charset="0"/>
                <a:ea typeface="宋体" charset="-122"/>
                <a:cs typeface="Times New Roman" pitchFamily="18" charset="0"/>
              </a:rPr>
              <a:t>2</a:t>
            </a:r>
            <a:r>
              <a:rPr lang="en-US" altLang="zh-CN" sz="2800" dirty="0">
                <a:latin typeface="Times New Roman" pitchFamily="18" charset="0"/>
                <a:ea typeface="宋体" charset="-122"/>
                <a:cs typeface="Times New Roman" pitchFamily="18" charset="0"/>
              </a:rPr>
              <a:t>, </a:t>
            </a:r>
            <a:r>
              <a:rPr lang="en-US" altLang="zh-CN" sz="28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y</a:t>
            </a:r>
            <a:r>
              <a:rPr lang="en-US" altLang="zh-CN" sz="2800" baseline="-30000" dirty="0">
                <a:latin typeface="Times New Roman" pitchFamily="18" charset="0"/>
                <a:ea typeface="宋体" charset="-122"/>
                <a:cs typeface="Times New Roman" pitchFamily="18" charset="0"/>
              </a:rPr>
              <a:t>1</a:t>
            </a:r>
            <a:r>
              <a:rPr lang="en-US" altLang="zh-CN" sz="2800" dirty="0">
                <a:latin typeface="Times New Roman" pitchFamily="18" charset="0"/>
                <a:ea typeface="宋体" charset="-122"/>
                <a:cs typeface="Times New Roman" pitchFamily="18" charset="0"/>
              </a:rPr>
              <a:t>)-</a:t>
            </a:r>
            <a:r>
              <a:rPr lang="en-US" altLang="zh-CN" sz="28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F</a:t>
            </a:r>
            <a:r>
              <a:rPr lang="en-US" altLang="zh-CN" sz="2800" dirty="0">
                <a:latin typeface="Times New Roman" pitchFamily="18" charset="0"/>
                <a:ea typeface="宋体" charset="-122"/>
                <a:cs typeface="Times New Roman" pitchFamily="18" charset="0"/>
              </a:rPr>
              <a:t>(</a:t>
            </a:r>
            <a:r>
              <a:rPr lang="en-US" altLang="zh-CN" sz="28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x</a:t>
            </a:r>
            <a:r>
              <a:rPr lang="en-US" altLang="zh-CN" sz="2800" baseline="-30000" dirty="0">
                <a:latin typeface="Times New Roman" pitchFamily="18" charset="0"/>
                <a:ea typeface="宋体" charset="-122"/>
                <a:cs typeface="Times New Roman" pitchFamily="18" charset="0"/>
              </a:rPr>
              <a:t>1</a:t>
            </a:r>
            <a:r>
              <a:rPr lang="en-US" altLang="zh-CN" sz="2800" dirty="0">
                <a:latin typeface="Times New Roman" pitchFamily="18" charset="0"/>
                <a:ea typeface="宋体" charset="-122"/>
                <a:cs typeface="Times New Roman" pitchFamily="18" charset="0"/>
              </a:rPr>
              <a:t>, </a:t>
            </a:r>
            <a:r>
              <a:rPr lang="en-US" altLang="zh-CN" sz="28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y</a:t>
            </a:r>
            <a:r>
              <a:rPr lang="en-US" altLang="zh-CN" sz="2800" baseline="-30000" dirty="0">
                <a:latin typeface="Times New Roman" pitchFamily="18" charset="0"/>
                <a:ea typeface="宋体" charset="-122"/>
                <a:cs typeface="Times New Roman" pitchFamily="18" charset="0"/>
              </a:rPr>
              <a:t>2</a:t>
            </a:r>
            <a:r>
              <a:rPr lang="en-US" altLang="zh-CN" sz="2800" dirty="0">
                <a:latin typeface="Times New Roman" pitchFamily="18" charset="0"/>
                <a:ea typeface="宋体" charset="-122"/>
                <a:cs typeface="Times New Roman" pitchFamily="18" charset="0"/>
              </a:rPr>
              <a:t>)+</a:t>
            </a:r>
            <a:r>
              <a:rPr lang="en-US" altLang="zh-CN" sz="28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F</a:t>
            </a:r>
            <a:r>
              <a:rPr lang="en-US" altLang="zh-CN" sz="2800" dirty="0">
                <a:latin typeface="Times New Roman" pitchFamily="18" charset="0"/>
                <a:ea typeface="宋体" charset="-122"/>
                <a:cs typeface="Times New Roman" pitchFamily="18" charset="0"/>
              </a:rPr>
              <a:t>(</a:t>
            </a:r>
            <a:r>
              <a:rPr lang="en-US" altLang="zh-CN" sz="28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x</a:t>
            </a:r>
            <a:r>
              <a:rPr lang="en-US" altLang="zh-CN" sz="2800" baseline="-30000" dirty="0">
                <a:latin typeface="Times New Roman" pitchFamily="18" charset="0"/>
                <a:ea typeface="宋体" charset="-122"/>
                <a:cs typeface="Times New Roman" pitchFamily="18" charset="0"/>
              </a:rPr>
              <a:t>1</a:t>
            </a:r>
            <a:r>
              <a:rPr lang="en-US" altLang="zh-CN" sz="2800" dirty="0">
                <a:latin typeface="Times New Roman" pitchFamily="18" charset="0"/>
                <a:ea typeface="宋体" charset="-122"/>
                <a:cs typeface="Times New Roman" pitchFamily="18" charset="0"/>
              </a:rPr>
              <a:t>, </a:t>
            </a:r>
            <a:r>
              <a:rPr lang="en-US" altLang="zh-CN" sz="28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y</a:t>
            </a:r>
            <a:r>
              <a:rPr lang="en-US" altLang="zh-CN" sz="2800" baseline="-30000" dirty="0">
                <a:latin typeface="Times New Roman" pitchFamily="18" charset="0"/>
                <a:ea typeface="宋体" charset="-122"/>
                <a:cs typeface="Times New Roman" pitchFamily="18" charset="0"/>
              </a:rPr>
              <a:t>1</a:t>
            </a:r>
            <a:r>
              <a:rPr lang="en-US" altLang="zh-CN" sz="2800" dirty="0">
                <a:latin typeface="Times New Roman" pitchFamily="18" charset="0"/>
                <a:ea typeface="宋体" charset="-122"/>
                <a:cs typeface="Times New Roman" pitchFamily="18" charset="0"/>
              </a:rPr>
              <a:t>)≥0. </a:t>
            </a:r>
          </a:p>
        </p:txBody>
      </p:sp>
      <p:sp>
        <p:nvSpPr>
          <p:cNvPr id="15" name="矩形 14"/>
          <p:cNvSpPr/>
          <p:nvPr/>
        </p:nvSpPr>
        <p:spPr>
          <a:xfrm>
            <a:off x="785786" y="5000636"/>
            <a:ext cx="57839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本题中取 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sz="2800" baseline="-30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 0,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sz="2800" baseline="-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，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zh-CN" sz="2800" baseline="-30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=-1,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zh-CN" sz="2800" baseline="-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，</a:t>
            </a:r>
            <a:endParaRPr lang="zh-CN" altLang="en-US" sz="2800" dirty="0"/>
          </a:p>
        </p:txBody>
      </p:sp>
      <p:sp>
        <p:nvSpPr>
          <p:cNvPr id="25" name="Rectangle 67"/>
          <p:cNvSpPr>
            <a:spLocks noChangeArrowheads="1"/>
          </p:cNvSpPr>
          <p:nvPr/>
        </p:nvSpPr>
        <p:spPr bwMode="auto">
          <a:xfrm>
            <a:off x="1285852" y="5643578"/>
            <a:ext cx="71978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 sz="28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F</a:t>
            </a:r>
            <a:r>
              <a:rPr lang="en-US" altLang="zh-CN" sz="2800" dirty="0">
                <a:latin typeface="Times New Roman" pitchFamily="18" charset="0"/>
                <a:ea typeface="宋体" charset="-122"/>
                <a:cs typeface="Times New Roman" pitchFamily="18" charset="0"/>
              </a:rPr>
              <a:t>(1,0)-</a:t>
            </a:r>
            <a:r>
              <a:rPr lang="en-US" altLang="zh-CN" sz="28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F</a:t>
            </a:r>
            <a:r>
              <a:rPr lang="en-US" altLang="zh-CN" sz="2800" dirty="0">
                <a:latin typeface="Times New Roman" pitchFamily="18" charset="0"/>
                <a:ea typeface="宋体" charset="-122"/>
                <a:cs typeface="Times New Roman" pitchFamily="18" charset="0"/>
              </a:rPr>
              <a:t>(1, </a:t>
            </a:r>
            <a:r>
              <a:rPr lang="en-US" altLang="zh-CN" sz="28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-</a:t>
            </a:r>
            <a:r>
              <a:rPr lang="en-US" altLang="zh-CN" sz="2800" dirty="0">
                <a:latin typeface="Times New Roman" pitchFamily="18" charset="0"/>
                <a:ea typeface="宋体" charset="-122"/>
                <a:cs typeface="Times New Roman" pitchFamily="18" charset="0"/>
              </a:rPr>
              <a:t>1)-</a:t>
            </a:r>
            <a:r>
              <a:rPr lang="en-US" altLang="zh-CN" sz="28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F</a:t>
            </a:r>
            <a:r>
              <a:rPr lang="en-US" altLang="zh-CN" sz="2800" dirty="0">
                <a:latin typeface="Times New Roman" pitchFamily="18" charset="0"/>
                <a:ea typeface="宋体" charset="-122"/>
                <a:cs typeface="Times New Roman" pitchFamily="18" charset="0"/>
              </a:rPr>
              <a:t>(0, 0)+</a:t>
            </a:r>
            <a:r>
              <a:rPr lang="en-US" altLang="zh-CN" sz="28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F</a:t>
            </a:r>
            <a:r>
              <a:rPr lang="en-US" altLang="zh-CN" sz="2800" dirty="0">
                <a:latin typeface="Times New Roman" pitchFamily="18" charset="0"/>
                <a:ea typeface="宋体" charset="-122"/>
                <a:cs typeface="Times New Roman" pitchFamily="18" charset="0"/>
              </a:rPr>
              <a:t>(0, </a:t>
            </a:r>
            <a:r>
              <a:rPr lang="en-US" altLang="zh-CN" sz="28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-</a:t>
            </a:r>
            <a:r>
              <a:rPr lang="en-US" altLang="zh-CN" sz="2800" dirty="0">
                <a:latin typeface="Times New Roman" pitchFamily="18" charset="0"/>
                <a:ea typeface="宋体" charset="-122"/>
                <a:cs typeface="Times New Roman" pitchFamily="18" charset="0"/>
              </a:rPr>
              <a:t>1)=1-1-1+0=-1&lt;0. </a:t>
            </a:r>
          </a:p>
        </p:txBody>
      </p:sp>
      <p:sp>
        <p:nvSpPr>
          <p:cNvPr id="26" name="Text Box 63"/>
          <p:cNvSpPr txBox="1">
            <a:spLocks noChangeArrowheads="1"/>
          </p:cNvSpPr>
          <p:nvPr/>
        </p:nvSpPr>
        <p:spPr bwMode="auto">
          <a:xfrm>
            <a:off x="500034" y="6191928"/>
            <a:ext cx="383630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/>
              <a:t>不满足分布函数</a:t>
            </a:r>
            <a:r>
              <a:rPr lang="zh-CN" altLang="en-US" sz="2800" dirty="0"/>
              <a:t>性质</a:t>
            </a:r>
            <a:r>
              <a:rPr lang="en-US" altLang="zh-CN" sz="2800" dirty="0">
                <a:latin typeface="Times New Roman" pitchFamily="18" charset="0"/>
                <a:ea typeface="宋体" charset="-122"/>
                <a:cs typeface="Times New Roman" pitchFamily="18" charset="0"/>
              </a:rPr>
              <a:t>(4)</a:t>
            </a:r>
          </a:p>
        </p:txBody>
      </p:sp>
      <p:sp>
        <p:nvSpPr>
          <p:cNvPr id="23" name="Line 10"/>
          <p:cNvSpPr>
            <a:spLocks noChangeShapeType="1"/>
          </p:cNvSpPr>
          <p:nvPr/>
        </p:nvSpPr>
        <p:spPr bwMode="auto">
          <a:xfrm>
            <a:off x="5791200" y="3279780"/>
            <a:ext cx="23749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" name="Line 11"/>
          <p:cNvSpPr>
            <a:spLocks noChangeShapeType="1"/>
          </p:cNvSpPr>
          <p:nvPr/>
        </p:nvSpPr>
        <p:spPr bwMode="auto">
          <a:xfrm flipV="1">
            <a:off x="6772275" y="1984380"/>
            <a:ext cx="26988" cy="20875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" name="Line 12"/>
          <p:cNvSpPr>
            <a:spLocks noChangeShapeType="1"/>
          </p:cNvSpPr>
          <p:nvPr/>
        </p:nvSpPr>
        <p:spPr bwMode="auto">
          <a:xfrm>
            <a:off x="5715008" y="2071678"/>
            <a:ext cx="2000264" cy="22860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AutoShape 14"/>
          <p:cNvSpPr>
            <a:spLocks noChangeArrowheads="1"/>
          </p:cNvSpPr>
          <p:nvPr/>
        </p:nvSpPr>
        <p:spPr bwMode="auto">
          <a:xfrm rot="5400000" flipV="1">
            <a:off x="5641195" y="2288367"/>
            <a:ext cx="2219328" cy="1928826"/>
          </a:xfrm>
          <a:prstGeom prst="rtTriangle">
            <a:avLst/>
          </a:prstGeom>
          <a:solidFill>
            <a:schemeClr val="tx2">
              <a:alpha val="36862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" name="矩形 29"/>
          <p:cNvSpPr>
            <a:spLocks noChangeArrowheads="1"/>
          </p:cNvSpPr>
          <p:nvPr/>
        </p:nvSpPr>
        <p:spPr bwMode="auto">
          <a:xfrm>
            <a:off x="6708792" y="2976563"/>
            <a:ext cx="3635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i="1" dirty="0">
                <a:latin typeface="Times New Roman" pitchFamily="18" charset="0"/>
                <a:cs typeface="Times New Roman" pitchFamily="18" charset="0"/>
              </a:rPr>
              <a:t>o</a:t>
            </a:r>
          </a:p>
        </p:txBody>
      </p:sp>
      <p:sp>
        <p:nvSpPr>
          <p:cNvPr id="31" name="矩形 19"/>
          <p:cNvSpPr>
            <a:spLocks noChangeArrowheads="1"/>
          </p:cNvSpPr>
          <p:nvPr/>
        </p:nvSpPr>
        <p:spPr bwMode="auto">
          <a:xfrm>
            <a:off x="8148638" y="3071817"/>
            <a:ext cx="3635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i="1"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32" name="矩形 20"/>
          <p:cNvSpPr>
            <a:spLocks noChangeArrowheads="1"/>
          </p:cNvSpPr>
          <p:nvPr/>
        </p:nvSpPr>
        <p:spPr bwMode="auto">
          <a:xfrm>
            <a:off x="6396038" y="1776417"/>
            <a:ext cx="3429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i="1" dirty="0">
                <a:latin typeface="Times New Roman" pitchFamily="18" charset="0"/>
                <a:cs typeface="Times New Roman" pitchFamily="18" charset="0"/>
              </a:rPr>
              <a:t>y</a:t>
            </a:r>
          </a:p>
        </p:txBody>
      </p:sp>
      <p:sp>
        <p:nvSpPr>
          <p:cNvPr id="33" name="Rectangle 9"/>
          <p:cNvSpPr>
            <a:spLocks noChangeArrowheads="1"/>
          </p:cNvSpPr>
          <p:nvPr/>
        </p:nvSpPr>
        <p:spPr bwMode="auto">
          <a:xfrm>
            <a:off x="5286380" y="2278058"/>
            <a:ext cx="14001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altLang="zh-CN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zh-CN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altLang="zh-CN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zh-CN" altLang="en-US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  <p:bldP spid="15" grpId="0"/>
      <p:bldP spid="25" grpId="0"/>
      <p:bldP spid="26" grpId="0"/>
      <p:bldP spid="23" grpId="0" animBg="1"/>
      <p:bldP spid="27" grpId="0" animBg="1"/>
      <p:bldP spid="28" grpId="0" animBg="1"/>
      <p:bldP spid="29" grpId="0" animBg="1"/>
      <p:bldP spid="30" grpId="0"/>
      <p:bldP spid="31" grpId="0"/>
      <p:bldP spid="32" grpId="0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214290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习题</a:t>
            </a:r>
            <a:r>
              <a:rPr lang="en-US" altLang="zh-CN" sz="2800" dirty="0"/>
              <a:t>2----29</a:t>
            </a:r>
            <a:endParaRPr lang="zh-CN" altLang="en-US" sz="2800" dirty="0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457200" y="852509"/>
            <a:ext cx="8001000" cy="3000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5000"/>
              </a:lnSpc>
              <a:defRPr/>
            </a:pPr>
            <a:r>
              <a:rPr lang="zh-CN" altLang="en-US" sz="2800" dirty="0">
                <a:latin typeface="黑体" pitchFamily="2" charset="-122"/>
                <a:ea typeface="黑体" pitchFamily="2" charset="-122"/>
                <a:cs typeface="Times New Roman" pitchFamily="18" charset="0"/>
              </a:rPr>
              <a:t>     </a:t>
            </a:r>
            <a:r>
              <a:rPr lang="zh-CN" altLang="en-US" sz="2800" dirty="0">
                <a:latin typeface="Times New Roman" pitchFamily="18" charset="0"/>
                <a:ea typeface="+mn-ea"/>
                <a:cs typeface="Times New Roman" pitchFamily="18" charset="0"/>
              </a:rPr>
              <a:t>一袋中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有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个</a:t>
            </a:r>
            <a:r>
              <a:rPr lang="zh-CN" altLang="en-US" sz="2800" dirty="0">
                <a:latin typeface="Times New Roman" pitchFamily="18" charset="0"/>
                <a:ea typeface="+mn-ea"/>
                <a:cs typeface="Times New Roman" pitchFamily="18" charset="0"/>
              </a:rPr>
              <a:t>标着</a:t>
            </a:r>
            <a:r>
              <a:rPr lang="en-US" altLang="zh-CN" sz="2800" dirty="0">
                <a:latin typeface="Times New Roman" pitchFamily="18" charset="0"/>
                <a:ea typeface="+mn-ea"/>
                <a:cs typeface="Times New Roman" pitchFamily="18" charset="0"/>
              </a:rPr>
              <a:t>1,2,2</a:t>
            </a:r>
            <a:r>
              <a:rPr lang="zh-CN" altLang="en-US" sz="2800" dirty="0">
                <a:latin typeface="Times New Roman" pitchFamily="18" charset="0"/>
                <a:ea typeface="+mn-ea"/>
                <a:cs typeface="Times New Roman" pitchFamily="18" charset="0"/>
              </a:rPr>
              <a:t>的球。从袋中随机摸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两次球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dirty="0">
                <a:latin typeface="Times New Roman" pitchFamily="18" charset="0"/>
                <a:ea typeface="+mn-ea"/>
                <a:cs typeface="Times New Roman" pitchFamily="18" charset="0"/>
              </a:rPr>
              <a:t>每次一球。用</a:t>
            </a:r>
            <a:r>
              <a:rPr lang="en-US" altLang="zh-CN" sz="2800" i="1" dirty="0">
                <a:latin typeface="Times New Roman" pitchFamily="18" charset="0"/>
                <a:ea typeface="+mn-ea"/>
                <a:cs typeface="Times New Roman" pitchFamily="18" charset="0"/>
              </a:rPr>
              <a:t>X</a:t>
            </a:r>
            <a:r>
              <a:rPr lang="zh-CN" altLang="en-US" sz="2800" dirty="0">
                <a:latin typeface="Times New Roman" pitchFamily="18" charset="0"/>
                <a:ea typeface="+mn-ea"/>
                <a:cs typeface="Times New Roman" pitchFamily="18" charset="0"/>
              </a:rPr>
              <a:t>，</a:t>
            </a:r>
            <a:r>
              <a:rPr lang="en-US" altLang="zh-CN" sz="2800" i="1" dirty="0">
                <a:latin typeface="Times New Roman" pitchFamily="18" charset="0"/>
                <a:ea typeface="+mn-ea"/>
                <a:cs typeface="Times New Roman" pitchFamily="18" charset="0"/>
              </a:rPr>
              <a:t>Y </a:t>
            </a:r>
            <a:r>
              <a:rPr lang="zh-CN" altLang="en-US" sz="2800" dirty="0">
                <a:latin typeface="Times New Roman" pitchFamily="18" charset="0"/>
                <a:ea typeface="+mn-ea"/>
                <a:cs typeface="Times New Roman" pitchFamily="18" charset="0"/>
              </a:rPr>
              <a:t>分别记第一次和第二次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摸到球的数字。按两种摸球方式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: (1)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有放回取球；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(2)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无放回取球。分别求出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，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的联合分布律以及联合分布函数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zh-CN" altLang="en-US" sz="2800" dirty="0">
              <a:solidFill>
                <a:srgbClr val="333399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2"/>
          <p:cNvSpPr>
            <a:spLocks noChangeArrowheads="1"/>
          </p:cNvSpPr>
          <p:nvPr/>
        </p:nvSpPr>
        <p:spPr bwMode="auto">
          <a:xfrm>
            <a:off x="381000" y="609600"/>
            <a:ext cx="26693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(2)   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无放回取球</a:t>
            </a:r>
            <a:endParaRPr lang="zh-CN" altLang="en-US" sz="2800" dirty="0"/>
          </a:p>
        </p:txBody>
      </p:sp>
      <p:sp>
        <p:nvSpPr>
          <p:cNvPr id="9" name="矩形 3"/>
          <p:cNvSpPr>
            <a:spLocks noChangeArrowheads="1"/>
          </p:cNvSpPr>
          <p:nvPr/>
        </p:nvSpPr>
        <p:spPr bwMode="auto">
          <a:xfrm>
            <a:off x="533400" y="1228725"/>
            <a:ext cx="5943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/>
              <a:t>利用概率的乘法公式有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868363" y="1828800"/>
          <a:ext cx="7529512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9" name="公式" r:id="rId3" imgW="3263760" imgH="215640" progId="Equation.3">
                  <p:embed/>
                </p:oleObj>
              </mc:Choice>
              <mc:Fallback>
                <p:oleObj name="公式" r:id="rId3" imgW="3263760" imgH="215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363" y="1828800"/>
                        <a:ext cx="7529512" cy="50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矩形 6"/>
          <p:cNvSpPr>
            <a:spLocks noChangeArrowheads="1"/>
          </p:cNvSpPr>
          <p:nvPr/>
        </p:nvSpPr>
        <p:spPr bwMode="auto">
          <a:xfrm>
            <a:off x="533400" y="2524125"/>
            <a:ext cx="5461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>
                <a:latin typeface="Times New Roman" pitchFamily="18" charset="0"/>
                <a:cs typeface="Times New Roman" pitchFamily="18" charset="0"/>
              </a:rPr>
              <a:t>得</a:t>
            </a:r>
          </a:p>
        </p:txBody>
      </p:sp>
      <p:graphicFrame>
        <p:nvGraphicFramePr>
          <p:cNvPr id="12" name="Object 4"/>
          <p:cNvGraphicFramePr>
            <a:graphicFrameLocks noChangeAspect="1"/>
          </p:cNvGraphicFramePr>
          <p:nvPr/>
        </p:nvGraphicFramePr>
        <p:xfrm>
          <a:off x="928662" y="2857496"/>
          <a:ext cx="672465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0" name="公式" r:id="rId5" imgW="3263760" imgH="393480" progId="Equation.3">
                  <p:embed/>
                </p:oleObj>
              </mc:Choice>
              <mc:Fallback>
                <p:oleObj name="公式" r:id="rId5" imgW="326376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62" y="2857496"/>
                        <a:ext cx="6724650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5"/>
          <p:cNvGraphicFramePr>
            <a:graphicFrameLocks noChangeAspect="1"/>
          </p:cNvGraphicFramePr>
          <p:nvPr/>
        </p:nvGraphicFramePr>
        <p:xfrm>
          <a:off x="928662" y="3571876"/>
          <a:ext cx="34544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1" name="公式" r:id="rId7" imgW="1676160" imgH="393480" progId="Equation.3">
                  <p:embed/>
                </p:oleObj>
              </mc:Choice>
              <mc:Fallback>
                <p:oleObj name="公式" r:id="rId7" imgW="1676160" imgH="393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62" y="3571876"/>
                        <a:ext cx="3454400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4"/>
          <p:cNvGraphicFramePr>
            <a:graphicFrameLocks noChangeAspect="1"/>
          </p:cNvGraphicFramePr>
          <p:nvPr/>
        </p:nvGraphicFramePr>
        <p:xfrm>
          <a:off x="936649" y="4286256"/>
          <a:ext cx="7064375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2" name="公式" r:id="rId9" imgW="3429000" imgH="393480" progId="Equation.3">
                  <p:embed/>
                </p:oleObj>
              </mc:Choice>
              <mc:Fallback>
                <p:oleObj name="公式" r:id="rId9" imgW="3429000" imgH="3934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6649" y="4286256"/>
                        <a:ext cx="7064375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2" name="Object 5"/>
          <p:cNvGraphicFramePr>
            <a:graphicFrameLocks noChangeAspect="1"/>
          </p:cNvGraphicFramePr>
          <p:nvPr/>
        </p:nvGraphicFramePr>
        <p:xfrm>
          <a:off x="935037" y="5072074"/>
          <a:ext cx="3636963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3" name="公式" r:id="rId11" imgW="1765080" imgH="393480" progId="Equation.3">
                  <p:embed/>
                </p:oleObj>
              </mc:Choice>
              <mc:Fallback>
                <p:oleObj name="公式" r:id="rId11" imgW="1765080" imgH="39348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5037" y="5072074"/>
                        <a:ext cx="3636963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041400" y="593725"/>
            <a:ext cx="7743825" cy="697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sz="2800" dirty="0"/>
              <a:t>故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，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CN" altLang="en-US" sz="2800" dirty="0"/>
              <a:t>的联合分布律为： </a:t>
            </a:r>
          </a:p>
        </p:txBody>
      </p:sp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1428728" y="1785926"/>
          <a:ext cx="4814904" cy="3365959"/>
        </p:xfrm>
        <a:graphic>
          <a:graphicData uri="http://schemas.openxmlformats.org/drawingml/2006/table">
            <a:tbl>
              <a:tblPr/>
              <a:tblGrid>
                <a:gridCol w="16049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65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3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031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         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  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2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14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1 </a:t>
                      </a:r>
                      <a:r>
                        <a:rPr kumimoji="0" lang="en-US" altLang="zh-CN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/ </a:t>
                      </a:r>
                      <a:r>
                        <a:rPr kumimoji="0" lang="en-US" altLang="zh-CN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3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14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1</a:t>
                      </a:r>
                      <a:r>
                        <a:rPr kumimoji="0" lang="en-US" altLang="zh-CN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/ </a:t>
                      </a:r>
                      <a:r>
                        <a:rPr kumimoji="0" lang="en-US" altLang="zh-CN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1 </a:t>
                      </a:r>
                      <a:r>
                        <a:rPr kumimoji="0" lang="en-US" altLang="zh-CN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/ </a:t>
                      </a:r>
                      <a:r>
                        <a:rPr kumimoji="0" lang="en-US" altLang="zh-CN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3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28596" y="500042"/>
            <a:ext cx="4816484" cy="781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，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CN" altLang="en-US" sz="2800" dirty="0"/>
              <a:t>的联合分布函数为： </a:t>
            </a:r>
          </a:p>
        </p:txBody>
      </p:sp>
      <p:graphicFrame>
        <p:nvGraphicFramePr>
          <p:cNvPr id="12290" name="Object 3"/>
          <p:cNvGraphicFramePr>
            <a:graphicFrameLocks noChangeAspect="1"/>
          </p:cNvGraphicFramePr>
          <p:nvPr/>
        </p:nvGraphicFramePr>
        <p:xfrm>
          <a:off x="500034" y="2789239"/>
          <a:ext cx="7150101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6" name="公式" r:id="rId3" imgW="3098520" imgH="368280" progId="Equation.3">
                  <p:embed/>
                </p:oleObj>
              </mc:Choice>
              <mc:Fallback>
                <p:oleObj name="公式" r:id="rId3" imgW="3098520" imgH="3682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34" y="2789239"/>
                        <a:ext cx="7150101" cy="854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71406" y="3317897"/>
          <a:ext cx="4981575" cy="318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7" name="公式" r:id="rId5" imgW="2158920" imgH="1371600" progId="Equation.3">
                  <p:embed/>
                </p:oleObj>
              </mc:Choice>
              <mc:Fallback>
                <p:oleObj name="公式" r:id="rId5" imgW="2158920" imgH="1371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06" y="3317897"/>
                        <a:ext cx="4981575" cy="3182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6"/>
          <p:cNvGraphicFramePr>
            <a:graphicFrameLocks noChangeAspect="1"/>
          </p:cNvGraphicFramePr>
          <p:nvPr/>
        </p:nvGraphicFramePr>
        <p:xfrm>
          <a:off x="4954588" y="3603649"/>
          <a:ext cx="4189412" cy="259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8" name="公式" r:id="rId7" imgW="1815840" imgH="1117440" progId="Equation.3">
                  <p:embed/>
                </p:oleObj>
              </mc:Choice>
              <mc:Fallback>
                <p:oleObj name="公式" r:id="rId7" imgW="1815840" imgH="11174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4588" y="3603649"/>
                        <a:ext cx="4189412" cy="2593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矩形 5"/>
          <p:cNvSpPr/>
          <p:nvPr/>
        </p:nvSpPr>
        <p:spPr>
          <a:xfrm>
            <a:off x="500034" y="142873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/>
              <a:t>错误：</a:t>
            </a:r>
          </a:p>
        </p:txBody>
      </p:sp>
      <p:graphicFrame>
        <p:nvGraphicFramePr>
          <p:cNvPr id="12291" name="Object 4"/>
          <p:cNvGraphicFramePr>
            <a:graphicFrameLocks noChangeAspect="1"/>
          </p:cNvGraphicFramePr>
          <p:nvPr/>
        </p:nvGraphicFramePr>
        <p:xfrm>
          <a:off x="2000232" y="1428736"/>
          <a:ext cx="3297238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9" name="公式" r:id="rId9" imgW="1600200" imgH="203040" progId="Equation.3">
                  <p:embed/>
                </p:oleObj>
              </mc:Choice>
              <mc:Fallback>
                <p:oleObj name="公式" r:id="rId9" imgW="1600200" imgH="203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32" y="1428736"/>
                        <a:ext cx="3297238" cy="420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2000232" y="1785938"/>
          <a:ext cx="5338763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0" name="公式" r:id="rId11" imgW="2590560" imgH="393480" progId="Equation.3">
                  <p:embed/>
                </p:oleObj>
              </mc:Choice>
              <mc:Fallback>
                <p:oleObj name="公式" r:id="rId11" imgW="2590560" imgH="3934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32" y="1785938"/>
                        <a:ext cx="5338763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矩形 10"/>
          <p:cNvSpPr/>
          <p:nvPr/>
        </p:nvSpPr>
        <p:spPr>
          <a:xfrm>
            <a:off x="500034" y="2334276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/>
              <a:t>正确方法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14290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习题</a:t>
            </a:r>
            <a:r>
              <a:rPr lang="en-US" altLang="zh-CN" sz="2800" dirty="0"/>
              <a:t>2----38</a:t>
            </a:r>
            <a:endParaRPr lang="zh-CN" altLang="en-US" sz="2800" dirty="0"/>
          </a:p>
        </p:txBody>
      </p:sp>
      <p:sp>
        <p:nvSpPr>
          <p:cNvPr id="3" name="矩形 2"/>
          <p:cNvSpPr/>
          <p:nvPr/>
        </p:nvSpPr>
        <p:spPr>
          <a:xfrm>
            <a:off x="785786" y="928670"/>
            <a:ext cx="75724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cs typeface="Times New Roman" pitchFamily="18" charset="0"/>
              </a:rPr>
              <a:t>    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某医院一天出生的婴儿数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X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服从参数为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λ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的泊松分布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,Y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是其中的男婴数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,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假设每出生一个婴儿是男婴的概率是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1/2,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求</a:t>
            </a:r>
            <a:endParaRPr lang="en-US" altLang="zh-CN" sz="2800" dirty="0">
              <a:latin typeface="+mn-ea"/>
              <a:cs typeface="Times New Roman" pitchFamily="18" charset="0"/>
            </a:endParaRPr>
          </a:p>
          <a:p>
            <a:r>
              <a:rPr lang="en-US" altLang="zh-CN" sz="2800" dirty="0">
                <a:latin typeface="+mn-ea"/>
                <a:cs typeface="Times New Roman" pitchFamily="18" charset="0"/>
              </a:rPr>
              <a:t>1)(X,Y)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的联合分布律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.</a:t>
            </a:r>
          </a:p>
          <a:p>
            <a:r>
              <a:rPr lang="en-US" altLang="zh-CN" sz="2800" dirty="0">
                <a:latin typeface="+mn-ea"/>
                <a:cs typeface="Times New Roman" pitchFamily="18" charset="0"/>
              </a:rPr>
              <a:t>2) Y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的分布律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.</a:t>
            </a:r>
          </a:p>
          <a:p>
            <a:r>
              <a:rPr lang="en-US" altLang="zh-CN" sz="2800" dirty="0">
                <a:latin typeface="+mn-ea"/>
                <a:cs typeface="Times New Roman" pitchFamily="18" charset="0"/>
              </a:rPr>
              <a:t>3) 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给定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Y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时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X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的条件分布律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.</a:t>
            </a:r>
            <a:endParaRPr lang="zh-CN" altLang="en-US" sz="2800" dirty="0">
              <a:latin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28596" y="3571876"/>
            <a:ext cx="726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解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: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graphicFrame>
        <p:nvGraphicFramePr>
          <p:cNvPr id="26626" name="Object 20"/>
          <p:cNvGraphicFramePr>
            <a:graphicFrameLocks noChangeAspect="1"/>
          </p:cNvGraphicFramePr>
          <p:nvPr/>
        </p:nvGraphicFramePr>
        <p:xfrm>
          <a:off x="1612900" y="4000500"/>
          <a:ext cx="4013200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4" name="Equation" r:id="rId3" imgW="1866600" imgH="419040" progId="Equation.DSMT4">
                  <p:embed/>
                </p:oleObj>
              </mc:Choice>
              <mc:Fallback>
                <p:oleObj name="Equation" r:id="rId3" imgW="1866600" imgH="41904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2900" y="4000500"/>
                        <a:ext cx="4013200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40697" y="4214818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已知</a:t>
            </a:r>
          </a:p>
        </p:txBody>
      </p:sp>
      <p:sp>
        <p:nvSpPr>
          <p:cNvPr id="15" name="矩形 14"/>
          <p:cNvSpPr/>
          <p:nvPr/>
        </p:nvSpPr>
        <p:spPr>
          <a:xfrm>
            <a:off x="440697" y="4857760"/>
            <a:ext cx="75009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+mn-ea"/>
                <a:cs typeface="Times New Roman" pitchFamily="18" charset="0"/>
              </a:rPr>
              <a:t>出生</a:t>
            </a:r>
            <a:r>
              <a:rPr lang="en-US" altLang="zh-CN" sz="2800" dirty="0" err="1">
                <a:latin typeface="+mn-ea"/>
                <a:cs typeface="Times New Roman" pitchFamily="18" charset="0"/>
              </a:rPr>
              <a:t>i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个婴儿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,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等价于</a:t>
            </a:r>
            <a:r>
              <a:rPr kumimoji="1" lang="en-US" altLang="zh-CN" sz="2800" i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1" lang="zh-CN" altLang="en-US" sz="2800" dirty="0">
                <a:latin typeface="Times New Roman" pitchFamily="18" charset="0"/>
                <a:cs typeface="Times New Roman" pitchFamily="18" charset="0"/>
              </a:rPr>
              <a:t>重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贝</a:t>
            </a:r>
            <a:r>
              <a:rPr kumimoji="1" lang="zh-CN" altLang="en-US" sz="2800" dirty="0">
                <a:latin typeface="Times New Roman" pitchFamily="18" charset="0"/>
                <a:cs typeface="Times New Roman" pitchFamily="18" charset="0"/>
              </a:rPr>
              <a:t>努利试验</a:t>
            </a:r>
            <a:r>
              <a:rPr kumimoji="1" lang="en-US" altLang="zh-CN" sz="28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 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故当出生</a:t>
            </a:r>
            <a:r>
              <a:rPr lang="en-US" altLang="zh-CN" sz="2800" dirty="0" err="1">
                <a:latin typeface="+mn-ea"/>
                <a:cs typeface="Times New Roman" pitchFamily="18" charset="0"/>
              </a:rPr>
              <a:t>i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个婴儿时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,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男婴数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Y</a:t>
            </a:r>
            <a:r>
              <a:rPr lang="zh-CN" altLang="en-US" sz="28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服从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参数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为 </a:t>
            </a:r>
            <a:r>
              <a:rPr lang="en-US" altLang="zh-CN" sz="2800" i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1/2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的二项分布</a:t>
            </a:r>
            <a:endParaRPr lang="zh-CN" altLang="en-US" sz="2800" dirty="0"/>
          </a:p>
        </p:txBody>
      </p:sp>
      <p:graphicFrame>
        <p:nvGraphicFramePr>
          <p:cNvPr id="8" name="Object 9"/>
          <p:cNvGraphicFramePr>
            <a:graphicFrameLocks noChangeAspect="1"/>
          </p:cNvGraphicFramePr>
          <p:nvPr/>
        </p:nvGraphicFramePr>
        <p:xfrm>
          <a:off x="914400" y="5942013"/>
          <a:ext cx="5838825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5" name="Equation" r:id="rId5" imgW="2781000" imgH="241200" progId="Equation.DSMT4">
                  <p:embed/>
                </p:oleObj>
              </mc:Choice>
              <mc:Fallback>
                <p:oleObj name="Equation" r:id="rId5" imgW="2781000" imgH="24120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5942013"/>
                        <a:ext cx="5838825" cy="506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0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42910" y="500042"/>
            <a:ext cx="14510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/>
              <a:t>设对于</a:t>
            </a:r>
            <a:r>
              <a:rPr lang="en-US" altLang="zh-CN" sz="2800" dirty="0"/>
              <a:t>n</a:t>
            </a:r>
            <a:endParaRPr lang="zh-CN" altLang="en-US" sz="2800" dirty="0"/>
          </a:p>
        </p:txBody>
      </p:sp>
      <p:sp>
        <p:nvSpPr>
          <p:cNvPr id="6" name="矩形 5"/>
          <p:cNvSpPr/>
          <p:nvPr/>
        </p:nvSpPr>
        <p:spPr>
          <a:xfrm>
            <a:off x="2026115" y="50004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/>
              <a:t>成立</a:t>
            </a:r>
          </a:p>
        </p:txBody>
      </p:sp>
      <p:graphicFrame>
        <p:nvGraphicFramePr>
          <p:cNvPr id="2" name="Object 55"/>
          <p:cNvGraphicFramePr>
            <a:graphicFrameLocks noChangeAspect="1"/>
          </p:cNvGraphicFramePr>
          <p:nvPr/>
        </p:nvGraphicFramePr>
        <p:xfrm>
          <a:off x="785786" y="1285860"/>
          <a:ext cx="7864475" cy="185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公式" r:id="rId3" imgW="4228920" imgH="939600" progId="Equation.3">
                  <p:embed/>
                </p:oleObj>
              </mc:Choice>
              <mc:Fallback>
                <p:oleObj name="公式" r:id="rId3" imgW="4228920" imgH="939600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786" y="1285860"/>
                        <a:ext cx="7864475" cy="185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矩形 6"/>
          <p:cNvSpPr/>
          <p:nvPr/>
        </p:nvSpPr>
        <p:spPr>
          <a:xfrm>
            <a:off x="714348" y="3357562"/>
            <a:ext cx="4786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证明对于</a:t>
            </a:r>
            <a:r>
              <a:rPr lang="en-US" altLang="zh-CN" sz="2800" dirty="0"/>
              <a:t>n+1</a:t>
            </a:r>
            <a:r>
              <a:rPr lang="zh-CN" altLang="en-US" sz="2800" dirty="0"/>
              <a:t>成立</a:t>
            </a:r>
          </a:p>
        </p:txBody>
      </p:sp>
      <p:graphicFrame>
        <p:nvGraphicFramePr>
          <p:cNvPr id="3" name="Object 7"/>
          <p:cNvGraphicFramePr>
            <a:graphicFrameLocks noChangeAspect="1"/>
          </p:cNvGraphicFramePr>
          <p:nvPr/>
        </p:nvGraphicFramePr>
        <p:xfrm>
          <a:off x="950923" y="4011613"/>
          <a:ext cx="5049837" cy="2560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公式" r:id="rId5" imgW="2819160" imgH="1346040" progId="Equation.3">
                  <p:embed/>
                </p:oleObj>
              </mc:Choice>
              <mc:Fallback>
                <p:oleObj name="公式" r:id="rId5" imgW="2819160" imgH="13460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0923" y="4011613"/>
                        <a:ext cx="5049837" cy="2560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8"/>
          <p:cNvGraphicFramePr>
            <a:graphicFrameLocks noChangeAspect="1"/>
          </p:cNvGraphicFramePr>
          <p:nvPr/>
        </p:nvGraphicFramePr>
        <p:xfrm>
          <a:off x="428596" y="1000108"/>
          <a:ext cx="2171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2" name="公式" r:id="rId3" imgW="965160" imgH="203040" progId="Equation.3">
                  <p:embed/>
                </p:oleObj>
              </mc:Choice>
              <mc:Fallback>
                <p:oleObj name="公式" r:id="rId3" imgW="965160" imgH="2030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1000108"/>
                        <a:ext cx="21717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9"/>
          <p:cNvGraphicFramePr>
            <a:graphicFrameLocks noChangeAspect="1"/>
          </p:cNvGraphicFramePr>
          <p:nvPr/>
        </p:nvGraphicFramePr>
        <p:xfrm>
          <a:off x="2681259" y="1000108"/>
          <a:ext cx="335915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3" name="公式" r:id="rId5" imgW="1600200" imgH="253800" progId="Equation.3">
                  <p:embed/>
                </p:oleObj>
              </mc:Choice>
              <mc:Fallback>
                <p:oleObj name="公式" r:id="rId5" imgW="1600200" imgH="2538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1259" y="1000108"/>
                        <a:ext cx="335915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500034" y="285728"/>
            <a:ext cx="2819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dirty="0"/>
              <a:t>由乘法公式得</a:t>
            </a:r>
          </a:p>
        </p:txBody>
      </p:sp>
      <p:graphicFrame>
        <p:nvGraphicFramePr>
          <p:cNvPr id="32774" name="Object 6"/>
          <p:cNvGraphicFramePr>
            <a:graphicFrameLocks noChangeAspect="1"/>
          </p:cNvGraphicFramePr>
          <p:nvPr/>
        </p:nvGraphicFramePr>
        <p:xfrm>
          <a:off x="785786" y="1643060"/>
          <a:ext cx="6942137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4" name="公式" r:id="rId7" imgW="2908080" imgH="419040" progId="Equation.3">
                  <p:embed/>
                </p:oleObj>
              </mc:Choice>
              <mc:Fallback>
                <p:oleObj name="公式" r:id="rId7" imgW="2908080" imgH="419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786" y="1643060"/>
                        <a:ext cx="6942137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5" name="Object 7"/>
          <p:cNvGraphicFramePr>
            <a:graphicFrameLocks noChangeAspect="1"/>
          </p:cNvGraphicFramePr>
          <p:nvPr/>
        </p:nvGraphicFramePr>
        <p:xfrm>
          <a:off x="358775" y="2643188"/>
          <a:ext cx="5910263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5" name="Equation" r:id="rId9" imgW="2476440" imgH="444240" progId="Equation.DSMT4">
                  <p:embed/>
                </p:oleObj>
              </mc:Choice>
              <mc:Fallback>
                <p:oleObj name="Equation" r:id="rId9" imgW="2476440" imgH="44424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775" y="2643188"/>
                        <a:ext cx="5910263" cy="106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8"/>
          <p:cNvGraphicFramePr>
            <a:graphicFrameLocks noChangeAspect="1"/>
          </p:cNvGraphicFramePr>
          <p:nvPr/>
        </p:nvGraphicFramePr>
        <p:xfrm>
          <a:off x="357158" y="4084641"/>
          <a:ext cx="13144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6" name="公式" r:id="rId11" imgW="583920" imgH="203040" progId="Equation.3">
                  <p:embed/>
                </p:oleObj>
              </mc:Choice>
              <mc:Fallback>
                <p:oleObj name="公式" r:id="rId11" imgW="583920" imgH="2030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084641"/>
                        <a:ext cx="131445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0"/>
          <p:cNvGraphicFramePr>
            <a:graphicFrameLocks noChangeAspect="1"/>
          </p:cNvGraphicFramePr>
          <p:nvPr/>
        </p:nvGraphicFramePr>
        <p:xfrm>
          <a:off x="1714480" y="3857628"/>
          <a:ext cx="2320925" cy="960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7" name="公式" r:id="rId13" imgW="1104840" imgH="457200" progId="Equation.3">
                  <p:embed/>
                </p:oleObj>
              </mc:Choice>
              <mc:Fallback>
                <p:oleObj name="公式" r:id="rId13" imgW="1104840" imgH="45720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480" y="3857628"/>
                        <a:ext cx="2320925" cy="960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1"/>
          <p:cNvGraphicFramePr>
            <a:graphicFrameLocks noChangeAspect="1"/>
          </p:cNvGraphicFramePr>
          <p:nvPr/>
        </p:nvGraphicFramePr>
        <p:xfrm>
          <a:off x="1795472" y="4857760"/>
          <a:ext cx="4133850" cy="960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8" name="公式" r:id="rId15" imgW="1968480" imgH="457200" progId="Equation.3">
                  <p:embed/>
                </p:oleObj>
              </mc:Choice>
              <mc:Fallback>
                <p:oleObj name="公式" r:id="rId15" imgW="1968480" imgH="45720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472" y="4857760"/>
                        <a:ext cx="4133850" cy="960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2"/>
          <p:cNvGraphicFramePr>
            <a:graphicFrameLocks noChangeAspect="1"/>
          </p:cNvGraphicFramePr>
          <p:nvPr/>
        </p:nvGraphicFramePr>
        <p:xfrm>
          <a:off x="5857884" y="5853136"/>
          <a:ext cx="1919287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9" name="公式" r:id="rId17" imgW="914400" imgH="444240" progId="Equation.3">
                  <p:embed/>
                </p:oleObj>
              </mc:Choice>
              <mc:Fallback>
                <p:oleObj name="公式" r:id="rId17" imgW="914400" imgH="44424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84" y="5853136"/>
                        <a:ext cx="1919287" cy="933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3"/>
          <p:cNvGraphicFramePr>
            <a:graphicFrameLocks noChangeAspect="1"/>
          </p:cNvGraphicFramePr>
          <p:nvPr/>
        </p:nvGraphicFramePr>
        <p:xfrm>
          <a:off x="1838338" y="5857892"/>
          <a:ext cx="3876670" cy="8979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0" name="Equation" r:id="rId19" imgW="3619440" imgH="838080" progId="Equation.DSMT4">
                  <p:embed/>
                </p:oleObj>
              </mc:Choice>
              <mc:Fallback>
                <p:oleObj name="Equation" r:id="rId19" imgW="3619440" imgH="83808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8338" y="5857892"/>
                        <a:ext cx="3876670" cy="8979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9"/>
          <p:cNvGraphicFramePr>
            <a:graphicFrameLocks noChangeAspect="1"/>
          </p:cNvGraphicFramePr>
          <p:nvPr/>
        </p:nvGraphicFramePr>
        <p:xfrm>
          <a:off x="568336" y="1736728"/>
          <a:ext cx="4398963" cy="881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5" name="公式" r:id="rId3" imgW="2095200" imgH="419040" progId="Equation.3">
                  <p:embed/>
                </p:oleObj>
              </mc:Choice>
              <mc:Fallback>
                <p:oleObj name="公式" r:id="rId3" imgW="2095200" imgH="419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336" y="1736728"/>
                        <a:ext cx="4398963" cy="881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5" name="Object 7"/>
          <p:cNvGraphicFramePr>
            <a:graphicFrameLocks noChangeAspect="1"/>
          </p:cNvGraphicFramePr>
          <p:nvPr/>
        </p:nvGraphicFramePr>
        <p:xfrm>
          <a:off x="2235200" y="2868613"/>
          <a:ext cx="6242050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6" name="Equation" r:id="rId5" imgW="2616120" imgH="444240" progId="Equation.DSMT4">
                  <p:embed/>
                </p:oleObj>
              </mc:Choice>
              <mc:Fallback>
                <p:oleObj name="Equation" r:id="rId5" imgW="2616120" imgH="44424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5200" y="2868613"/>
                        <a:ext cx="6242050" cy="106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矩形 14"/>
          <p:cNvSpPr/>
          <p:nvPr/>
        </p:nvSpPr>
        <p:spPr>
          <a:xfrm>
            <a:off x="714348" y="1022348"/>
            <a:ext cx="2698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当</a:t>
            </a:r>
            <a:r>
              <a:rPr lang="en-US" altLang="zh-CN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j=0,1,2,…</a:t>
            </a:r>
            <a:r>
              <a:rPr lang="zh-CN" altLang="en-US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时</a:t>
            </a:r>
            <a:endParaRPr lang="zh-CN" altLang="en-US" dirty="0"/>
          </a:p>
        </p:txBody>
      </p:sp>
      <p:graphicFrame>
        <p:nvGraphicFramePr>
          <p:cNvPr id="33804" name="Object 12"/>
          <p:cNvGraphicFramePr>
            <a:graphicFrameLocks noChangeAspect="1"/>
          </p:cNvGraphicFramePr>
          <p:nvPr/>
        </p:nvGraphicFramePr>
        <p:xfrm>
          <a:off x="2311400" y="4154488"/>
          <a:ext cx="4271963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7" name="Equation" r:id="rId7" imgW="1790640" imgH="444240" progId="Equation.DSMT4">
                  <p:embed/>
                </p:oleObj>
              </mc:Choice>
              <mc:Fallback>
                <p:oleObj name="Equation" r:id="rId7" imgW="1790640" imgH="44424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1400" y="4154488"/>
                        <a:ext cx="4271963" cy="106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14290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习题</a:t>
            </a:r>
            <a:r>
              <a:rPr lang="en-US" altLang="zh-CN" sz="2800" dirty="0"/>
              <a:t>2----40</a:t>
            </a:r>
            <a:endParaRPr lang="zh-CN" altLang="en-US" sz="2800" dirty="0"/>
          </a:p>
        </p:txBody>
      </p:sp>
      <p:sp>
        <p:nvSpPr>
          <p:cNvPr id="3" name="矩形 2"/>
          <p:cNvSpPr/>
          <p:nvPr/>
        </p:nvSpPr>
        <p:spPr>
          <a:xfrm>
            <a:off x="714348" y="642918"/>
            <a:ext cx="75724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cs typeface="Times New Roman" pitchFamily="18" charset="0"/>
              </a:rPr>
              <a:t>设随机变量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X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服从两点分布</a:t>
            </a:r>
            <a:endParaRPr lang="en-US" altLang="zh-CN" sz="2800" dirty="0">
              <a:latin typeface="+mn-ea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42910" y="1785926"/>
            <a:ext cx="75724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cs typeface="Times New Roman" pitchFamily="18" charset="0"/>
              </a:rPr>
              <a:t>当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X=x 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时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, Y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服从参数为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x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的指数分布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,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求</a:t>
            </a:r>
            <a:endParaRPr lang="en-US" altLang="zh-CN" sz="2800" dirty="0">
              <a:latin typeface="+mn-ea"/>
              <a:cs typeface="Times New Roman" pitchFamily="18" charset="0"/>
            </a:endParaRPr>
          </a:p>
          <a:p>
            <a:r>
              <a:rPr lang="en-US" altLang="zh-CN" sz="2800" dirty="0">
                <a:latin typeface="+mn-ea"/>
                <a:cs typeface="Times New Roman" pitchFamily="18" charset="0"/>
              </a:rPr>
              <a:t>1) Y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的概率密度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.</a:t>
            </a:r>
          </a:p>
          <a:p>
            <a:r>
              <a:rPr lang="en-US" altLang="zh-CN" sz="2800" dirty="0">
                <a:latin typeface="+mn-ea"/>
                <a:cs typeface="Times New Roman" pitchFamily="18" charset="0"/>
              </a:rPr>
              <a:t>2) 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给定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Y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时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X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的条件分布律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.</a:t>
            </a:r>
            <a:endParaRPr lang="zh-CN" altLang="en-US" sz="2800" dirty="0">
              <a:latin typeface="+mn-ea"/>
            </a:endParaRPr>
          </a:p>
        </p:txBody>
      </p:sp>
      <p:graphicFrame>
        <p:nvGraphicFramePr>
          <p:cNvPr id="13" name="Object 4"/>
          <p:cNvGraphicFramePr>
            <a:graphicFrameLocks noChangeAspect="1"/>
          </p:cNvGraphicFramePr>
          <p:nvPr/>
        </p:nvGraphicFramePr>
        <p:xfrm>
          <a:off x="2239963" y="1054099"/>
          <a:ext cx="3733800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1" name="Equation" r:id="rId3" imgW="1777680" imgH="406080" progId="Equation.DSMT4">
                  <p:embed/>
                </p:oleObj>
              </mc:Choice>
              <mc:Fallback>
                <p:oleObj name="Equation" r:id="rId3" imgW="1777680" imgH="40608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9963" y="1054099"/>
                        <a:ext cx="3733800" cy="854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矩形 17"/>
          <p:cNvSpPr/>
          <p:nvPr/>
        </p:nvSpPr>
        <p:spPr>
          <a:xfrm>
            <a:off x="357158" y="3143248"/>
            <a:ext cx="726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解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: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graphicFrame>
        <p:nvGraphicFramePr>
          <p:cNvPr id="19" name="Object 7"/>
          <p:cNvGraphicFramePr>
            <a:graphicFrameLocks noChangeAspect="1"/>
          </p:cNvGraphicFramePr>
          <p:nvPr/>
        </p:nvGraphicFramePr>
        <p:xfrm>
          <a:off x="1389063" y="3952214"/>
          <a:ext cx="5770562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2" name="Equation" r:id="rId5" imgW="2145960" imgH="482400" progId="Equation.DSMT4">
                  <p:embed/>
                </p:oleObj>
              </mc:Choice>
              <mc:Fallback>
                <p:oleObj name="Equation" r:id="rId5" imgW="2145960" imgH="482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9063" y="3952214"/>
                        <a:ext cx="5770562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428596" y="3643314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1)    </a:t>
            </a:r>
            <a:r>
              <a:rPr lang="zh-CN" altLang="en-US" sz="2800" dirty="0"/>
              <a:t>已知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8662" y="5072074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积分得</a:t>
            </a:r>
          </a:p>
        </p:txBody>
      </p:sp>
      <p:graphicFrame>
        <p:nvGraphicFramePr>
          <p:cNvPr id="81927" name="Object 12"/>
          <p:cNvGraphicFramePr>
            <a:graphicFrameLocks noChangeAspect="1"/>
          </p:cNvGraphicFramePr>
          <p:nvPr/>
        </p:nvGraphicFramePr>
        <p:xfrm>
          <a:off x="1354138" y="5429250"/>
          <a:ext cx="6043612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3" name="Equation" r:id="rId7" imgW="2247840" imgH="482400" progId="Equation.DSMT4">
                  <p:embed/>
                </p:oleObj>
              </mc:Choice>
              <mc:Fallback>
                <p:oleObj name="Equation" r:id="rId7" imgW="2247840" imgH="48240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4138" y="5429250"/>
                        <a:ext cx="6043612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  <p:bldP spid="18" grpId="0"/>
      <p:bldP spid="2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395" name="Object 11"/>
          <p:cNvGraphicFramePr>
            <a:graphicFrameLocks noChangeAspect="1"/>
          </p:cNvGraphicFramePr>
          <p:nvPr/>
        </p:nvGraphicFramePr>
        <p:xfrm>
          <a:off x="527039" y="357166"/>
          <a:ext cx="240188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7" name="Equation" r:id="rId3" imgW="1155600" imgH="228600" progId="Equation.DSMT4">
                  <p:embed/>
                </p:oleObj>
              </mc:Choice>
              <mc:Fallback>
                <p:oleObj name="Equation" r:id="rId3" imgW="1155600" imgH="2286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039" y="357166"/>
                        <a:ext cx="2401887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1"/>
          <p:cNvGraphicFramePr>
            <a:graphicFrameLocks noChangeAspect="1"/>
          </p:cNvGraphicFramePr>
          <p:nvPr/>
        </p:nvGraphicFramePr>
        <p:xfrm>
          <a:off x="1285852" y="1550981"/>
          <a:ext cx="5332412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8" name="Equation" r:id="rId5" imgW="2565360" imgH="406080" progId="Equation.DSMT4">
                  <p:embed/>
                </p:oleObj>
              </mc:Choice>
              <mc:Fallback>
                <p:oleObj name="Equation" r:id="rId5" imgW="2565360" imgH="40608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52" y="1550981"/>
                        <a:ext cx="5332412" cy="94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9"/>
          <p:cNvGraphicFramePr>
            <a:graphicFrameLocks noChangeAspect="1"/>
          </p:cNvGraphicFramePr>
          <p:nvPr/>
        </p:nvGraphicFramePr>
        <p:xfrm>
          <a:off x="1428728" y="2466975"/>
          <a:ext cx="4783137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9" name="Equation" r:id="rId7" imgW="1777680" imgH="406080" progId="Equation.DSMT4">
                  <p:embed/>
                </p:oleObj>
              </mc:Choice>
              <mc:Fallback>
                <p:oleObj name="Equation" r:id="rId7" imgW="1777680" imgH="40608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28" y="2466975"/>
                        <a:ext cx="4783137" cy="962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0"/>
          <p:cNvGraphicFramePr>
            <a:graphicFrameLocks noChangeAspect="1"/>
          </p:cNvGraphicFramePr>
          <p:nvPr/>
        </p:nvGraphicFramePr>
        <p:xfrm>
          <a:off x="1214414" y="3584598"/>
          <a:ext cx="6729412" cy="313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0" name="Equation" r:id="rId9" imgW="2501640" imgH="1320480" progId="Equation.DSMT4">
                  <p:embed/>
                </p:oleObj>
              </mc:Choice>
              <mc:Fallback>
                <p:oleObj name="Equation" r:id="rId9" imgW="2501640" imgH="132048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14" y="3584598"/>
                        <a:ext cx="6729412" cy="313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6" name="Object 14"/>
          <p:cNvGraphicFramePr>
            <a:graphicFrameLocks noChangeAspect="1"/>
          </p:cNvGraphicFramePr>
          <p:nvPr/>
        </p:nvGraphicFramePr>
        <p:xfrm>
          <a:off x="1285852" y="1000108"/>
          <a:ext cx="6215106" cy="45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1" name="Equation" r:id="rId11" imgW="3492360" imgH="203040" progId="Equation.DSMT4">
                  <p:embed/>
                </p:oleObj>
              </mc:Choice>
              <mc:Fallback>
                <p:oleObj name="Equation" r:id="rId11" imgW="3492360" imgH="20304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52" y="1000108"/>
                        <a:ext cx="6215106" cy="451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3714744" y="214290"/>
            <a:ext cx="196213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全概率公式</a:t>
            </a:r>
            <a:endParaRPr lang="zh-CN" alt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直接箭头连接符 21"/>
          <p:cNvCxnSpPr/>
          <p:nvPr/>
        </p:nvCxnSpPr>
        <p:spPr>
          <a:xfrm rot="10800000" flipV="1">
            <a:off x="1571604" y="500042"/>
            <a:ext cx="2286016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4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2"/>
          <p:cNvGraphicFramePr>
            <a:graphicFrameLocks noChangeAspect="1"/>
          </p:cNvGraphicFramePr>
          <p:nvPr/>
        </p:nvGraphicFramePr>
        <p:xfrm>
          <a:off x="1285852" y="742929"/>
          <a:ext cx="280035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1" name="Equation" r:id="rId3" imgW="1041120" imgH="241200" progId="Equation.DSMT4">
                  <p:embed/>
                </p:oleObj>
              </mc:Choice>
              <mc:Fallback>
                <p:oleObj name="Equation" r:id="rId3" imgW="1041120" imgH="2412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52" y="742929"/>
                        <a:ext cx="2800350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5" name="Object 13"/>
          <p:cNvGraphicFramePr>
            <a:graphicFrameLocks noChangeAspect="1"/>
          </p:cNvGraphicFramePr>
          <p:nvPr/>
        </p:nvGraphicFramePr>
        <p:xfrm>
          <a:off x="4205279" y="357166"/>
          <a:ext cx="2938462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2" name="Equation" r:id="rId5" imgW="1447560" imgH="647640" progId="Equation.DSMT4">
                  <p:embed/>
                </p:oleObj>
              </mc:Choice>
              <mc:Fallback>
                <p:oleObj name="Equation" r:id="rId5" imgW="1447560" imgH="64764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5279" y="357166"/>
                        <a:ext cx="2938462" cy="1314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矩形 8"/>
          <p:cNvSpPr/>
          <p:nvPr/>
        </p:nvSpPr>
        <p:spPr>
          <a:xfrm>
            <a:off x="357158" y="1714488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+mn-ea"/>
                <a:cs typeface="Times New Roman" pitchFamily="18" charset="0"/>
              </a:rPr>
              <a:t>2) 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给定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Y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时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X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的条件分布律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.</a:t>
            </a:r>
            <a:endParaRPr lang="zh-CN" altLang="en-US" sz="2800" dirty="0">
              <a:latin typeface="+mn-ea"/>
            </a:endParaRPr>
          </a:p>
        </p:txBody>
      </p:sp>
      <p:graphicFrame>
        <p:nvGraphicFramePr>
          <p:cNvPr id="35" name="Object 15"/>
          <p:cNvGraphicFramePr>
            <a:graphicFrameLocks noChangeAspect="1"/>
          </p:cNvGraphicFramePr>
          <p:nvPr/>
        </p:nvGraphicFramePr>
        <p:xfrm>
          <a:off x="1319228" y="2414588"/>
          <a:ext cx="5467350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3" name="Equation" r:id="rId7" imgW="2247840" imgH="228600" progId="Equation.DSMT4">
                  <p:embed/>
                </p:oleObj>
              </mc:Choice>
              <mc:Fallback>
                <p:oleObj name="Equation" r:id="rId7" imgW="224784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9228" y="2414588"/>
                        <a:ext cx="5467350" cy="555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0"/>
          <p:cNvGraphicFramePr>
            <a:graphicFrameLocks noChangeAspect="1"/>
          </p:cNvGraphicFramePr>
          <p:nvPr/>
        </p:nvGraphicFramePr>
        <p:xfrm>
          <a:off x="415925" y="3143250"/>
          <a:ext cx="736282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4" name="Equation" r:id="rId9" imgW="3187440" imgH="279360" progId="Equation.DSMT4">
                  <p:embed/>
                </p:oleObj>
              </mc:Choice>
              <mc:Fallback>
                <p:oleObj name="Equation" r:id="rId9" imgW="3187440" imgH="27936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925" y="3143250"/>
                        <a:ext cx="7362825" cy="644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31"/>
          <p:cNvGraphicFramePr>
            <a:graphicFrameLocks noChangeAspect="1"/>
          </p:cNvGraphicFramePr>
          <p:nvPr/>
        </p:nvGraphicFramePr>
        <p:xfrm>
          <a:off x="2825750" y="3786188"/>
          <a:ext cx="4886325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5" name="Equation" r:id="rId11" imgW="2095200" imgH="431640" progId="Equation.DSMT4">
                  <p:embed/>
                </p:oleObj>
              </mc:Choice>
              <mc:Fallback>
                <p:oleObj name="Equation" r:id="rId11" imgW="2095200" imgH="431640" progId="Equation.DSMT4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5750" y="3786188"/>
                        <a:ext cx="4886325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1"/>
          <p:cNvGraphicFramePr>
            <a:graphicFrameLocks noChangeAspect="1"/>
          </p:cNvGraphicFramePr>
          <p:nvPr/>
        </p:nvGraphicFramePr>
        <p:xfrm>
          <a:off x="2754313" y="5000625"/>
          <a:ext cx="6369050" cy="100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6" name="Equation" r:id="rId13" imgW="2730240" imgH="431640" progId="Equation.DSMT4">
                  <p:embed/>
                </p:oleObj>
              </mc:Choice>
              <mc:Fallback>
                <p:oleObj name="Equation" r:id="rId13" imgW="2730240" imgH="43164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4313" y="5000625"/>
                        <a:ext cx="6369050" cy="1004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矩形 15"/>
          <p:cNvSpPr/>
          <p:nvPr/>
        </p:nvSpPr>
        <p:spPr>
          <a:xfrm>
            <a:off x="500034" y="642918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/>
              <a:t>故</a:t>
            </a:r>
          </a:p>
        </p:txBody>
      </p:sp>
      <p:sp>
        <p:nvSpPr>
          <p:cNvPr id="18" name="矩形 17"/>
          <p:cNvSpPr/>
          <p:nvPr/>
        </p:nvSpPr>
        <p:spPr>
          <a:xfrm>
            <a:off x="500034" y="2428868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/>
              <a:t>要求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1"/>
          <p:cNvGraphicFramePr>
            <a:graphicFrameLocks noChangeAspect="1"/>
          </p:cNvGraphicFramePr>
          <p:nvPr/>
        </p:nvGraphicFramePr>
        <p:xfrm>
          <a:off x="593774" y="357166"/>
          <a:ext cx="6394465" cy="9663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7" name="Equation" r:id="rId3" imgW="3022560" imgH="457200" progId="Equation.DSMT4">
                  <p:embed/>
                </p:oleObj>
              </mc:Choice>
              <mc:Fallback>
                <p:oleObj name="Equation" r:id="rId3" imgW="3022560" imgH="4572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774" y="357166"/>
                        <a:ext cx="6394465" cy="96637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8"/>
          <p:cNvGraphicFramePr>
            <a:graphicFrameLocks noChangeAspect="1"/>
          </p:cNvGraphicFramePr>
          <p:nvPr/>
        </p:nvGraphicFramePr>
        <p:xfrm>
          <a:off x="560408" y="1571625"/>
          <a:ext cx="6869112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8" name="Equation" r:id="rId5" imgW="3213000" imgH="457200" progId="Equation.DSMT4">
                  <p:embed/>
                </p:oleObj>
              </mc:Choice>
              <mc:Fallback>
                <p:oleObj name="Equation" r:id="rId5" imgW="3213000" imgH="4572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408" y="1571625"/>
                        <a:ext cx="6869112" cy="976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10"/>
          <p:cNvGraphicFramePr>
            <a:graphicFrameLocks noChangeAspect="1"/>
          </p:cNvGraphicFramePr>
          <p:nvPr/>
        </p:nvGraphicFramePr>
        <p:xfrm>
          <a:off x="642910" y="2714620"/>
          <a:ext cx="3286148" cy="937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9" name="Equation" r:id="rId7" imgW="1600200" imgH="457200" progId="Equation.DSMT4">
                  <p:embed/>
                </p:oleObj>
              </mc:Choice>
              <mc:Fallback>
                <p:oleObj name="Equation" r:id="rId7" imgW="1600200" imgH="45720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10" y="2714620"/>
                        <a:ext cx="3286148" cy="9375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7"/>
          <p:cNvGraphicFramePr>
            <a:graphicFrameLocks noChangeAspect="1"/>
          </p:cNvGraphicFramePr>
          <p:nvPr/>
        </p:nvGraphicFramePr>
        <p:xfrm>
          <a:off x="3660775" y="4000500"/>
          <a:ext cx="2963863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0" name="Equation" r:id="rId9" imgW="1282680" imgH="419040" progId="Equation.DSMT4">
                  <p:embed/>
                </p:oleObj>
              </mc:Choice>
              <mc:Fallback>
                <p:oleObj name="Equation" r:id="rId9" imgW="1282680" imgH="4190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0775" y="4000500"/>
                        <a:ext cx="2963863" cy="854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4" name="Object 14"/>
          <p:cNvGraphicFramePr>
            <a:graphicFrameLocks noChangeAspect="1"/>
          </p:cNvGraphicFramePr>
          <p:nvPr/>
        </p:nvGraphicFramePr>
        <p:xfrm>
          <a:off x="1123942" y="4243647"/>
          <a:ext cx="230505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1" name="Equation" r:id="rId11" imgW="1054080" imgH="203040" progId="Equation.DSMT4">
                  <p:embed/>
                </p:oleObj>
              </mc:Choice>
              <mc:Fallback>
                <p:oleObj name="Equation" r:id="rId11" imgW="1054080" imgH="20304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3942" y="4243647"/>
                        <a:ext cx="230505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3633788" y="5435600"/>
          <a:ext cx="3087687" cy="87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2" name="Equation" r:id="rId13" imgW="1307880" imgH="419040" progId="Equation.DSMT4">
                  <p:embed/>
                </p:oleObj>
              </mc:Choice>
              <mc:Fallback>
                <p:oleObj name="Equation" r:id="rId13" imgW="1307880" imgH="419040" progId="Equation.DSMT4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3788" y="5435600"/>
                        <a:ext cx="3087687" cy="871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6" name="Object 16"/>
          <p:cNvGraphicFramePr>
            <a:graphicFrameLocks noChangeAspect="1"/>
          </p:cNvGraphicFramePr>
          <p:nvPr/>
        </p:nvGraphicFramePr>
        <p:xfrm>
          <a:off x="1071538" y="5600969"/>
          <a:ext cx="2276319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3" name="Equation" r:id="rId15" imgW="1079280" imgH="203040" progId="Equation.DSMT4">
                  <p:embed/>
                </p:oleObj>
              </mc:Choice>
              <mc:Fallback>
                <p:oleObj name="Equation" r:id="rId15" imgW="1079280" imgH="203040" progId="Equation.DSMT4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38" y="5600969"/>
                        <a:ext cx="2276319" cy="4286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矩形 18"/>
          <p:cNvSpPr/>
          <p:nvPr/>
        </p:nvSpPr>
        <p:spPr>
          <a:xfrm>
            <a:off x="357158" y="3857628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/>
              <a:t>故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785786" y="802995"/>
            <a:ext cx="7572427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       某电子元件的使用寿命为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X(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单位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:h),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服从参数为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0.001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的指数分布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一台仪器装有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个此种元件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其中任一元件损坏仪器边不能工作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, 3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个元件的损坏是相互独立的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求仪器的寿命在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1000h~1500 h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的概率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zh-CN" alt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28596" y="214290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习题</a:t>
            </a:r>
            <a:r>
              <a:rPr lang="en-US" altLang="zh-CN" sz="2800" dirty="0"/>
              <a:t>2----25</a:t>
            </a:r>
            <a:endParaRPr lang="zh-CN" altLang="en-US" sz="2800" dirty="0"/>
          </a:p>
        </p:txBody>
      </p:sp>
      <p:sp>
        <p:nvSpPr>
          <p:cNvPr id="7" name="矩形 6"/>
          <p:cNvSpPr/>
          <p:nvPr/>
        </p:nvSpPr>
        <p:spPr>
          <a:xfrm>
            <a:off x="285720" y="3143248"/>
            <a:ext cx="726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解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: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graphicFrame>
        <p:nvGraphicFramePr>
          <p:cNvPr id="48135" name="Object 7"/>
          <p:cNvGraphicFramePr>
            <a:graphicFrameLocks noChangeAspect="1"/>
          </p:cNvGraphicFramePr>
          <p:nvPr/>
        </p:nvGraphicFramePr>
        <p:xfrm>
          <a:off x="928662" y="4572008"/>
          <a:ext cx="5894248" cy="500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9" name="公式" r:id="rId3" imgW="2844720" imgH="241200" progId="Equation.3">
                  <p:embed/>
                </p:oleObj>
              </mc:Choice>
              <mc:Fallback>
                <p:oleObj name="公式" r:id="rId3" imgW="2844720" imgH="2412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62" y="4572008"/>
                        <a:ext cx="5894248" cy="5000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6" name="Object 8"/>
          <p:cNvGraphicFramePr>
            <a:graphicFrameLocks noChangeAspect="1"/>
          </p:cNvGraphicFramePr>
          <p:nvPr/>
        </p:nvGraphicFramePr>
        <p:xfrm>
          <a:off x="1571604" y="3237840"/>
          <a:ext cx="1428758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0" name="公式" r:id="rId5" imgW="761760" imgH="228600" progId="Equation.3">
                  <p:embed/>
                </p:oleObj>
              </mc:Choice>
              <mc:Fallback>
                <p:oleObj name="公式" r:id="rId5" imgW="761760" imgH="2286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04" y="3237840"/>
                        <a:ext cx="1428758" cy="4286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矩形 11"/>
          <p:cNvSpPr/>
          <p:nvPr/>
        </p:nvSpPr>
        <p:spPr>
          <a:xfrm>
            <a:off x="1071538" y="3143248"/>
            <a:ext cx="55707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记                 分别为</a:t>
            </a:r>
            <a:r>
              <a:rPr lang="en-US" altLang="zh-C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zh-CN" alt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个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元件的 </a:t>
            </a:r>
            <a:r>
              <a:rPr lang="zh-CN" alt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寿命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857224" y="3786190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/>
              <a:t>要求</a:t>
            </a:r>
          </a:p>
        </p:txBody>
      </p:sp>
      <p:graphicFrame>
        <p:nvGraphicFramePr>
          <p:cNvPr id="48137" name="Object 9"/>
          <p:cNvGraphicFramePr>
            <a:graphicFrameLocks noChangeAspect="1"/>
          </p:cNvGraphicFramePr>
          <p:nvPr/>
        </p:nvGraphicFramePr>
        <p:xfrm>
          <a:off x="2071670" y="3786190"/>
          <a:ext cx="4518818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1" name="公式" r:id="rId7" imgW="2145960" imgH="228600" progId="Equation.3">
                  <p:embed/>
                </p:oleObj>
              </mc:Choice>
              <mc:Fallback>
                <p:oleObj name="公式" r:id="rId7" imgW="2145960" imgH="2286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1670" y="3786190"/>
                        <a:ext cx="4518818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8" name="Object 10"/>
          <p:cNvGraphicFramePr>
            <a:graphicFrameLocks noChangeAspect="1"/>
          </p:cNvGraphicFramePr>
          <p:nvPr/>
        </p:nvGraphicFramePr>
        <p:xfrm>
          <a:off x="928688" y="5403850"/>
          <a:ext cx="4518025" cy="960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2" name="公式" r:id="rId9" imgW="2145960" imgH="457200" progId="Equation.3">
                  <p:embed/>
                </p:oleObj>
              </mc:Choice>
              <mc:Fallback>
                <p:oleObj name="公式" r:id="rId9" imgW="2145960" imgH="45720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88" y="5403850"/>
                        <a:ext cx="4518025" cy="960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4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85786" y="826149"/>
            <a:ext cx="7572427" cy="2160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X,Y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是二维随机变量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其分布函数为</a:t>
            </a:r>
            <a:endParaRPr lang="en-US" altLang="zh-CN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60000"/>
              </a:lnSpc>
            </a:pPr>
            <a:endParaRPr lang="en-US" altLang="zh-CN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60000"/>
              </a:lnSpc>
            </a:pP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3)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求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P{X&gt;2,Y&gt;3}</a:t>
            </a:r>
            <a:r>
              <a:rPr lang="zh-CN" altLang="en-US" sz="2800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8596" y="428604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习题</a:t>
            </a:r>
            <a:r>
              <a:rPr lang="en-US" altLang="zh-CN" sz="2800" dirty="0"/>
              <a:t>2----28</a:t>
            </a:r>
            <a:endParaRPr lang="zh-CN" altLang="en-US" sz="2800" dirty="0"/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/>
        </p:nvGraphicFramePr>
        <p:xfrm>
          <a:off x="1098571" y="1451890"/>
          <a:ext cx="6402387" cy="914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79" name="Equation" r:id="rId3" imgW="5181480" imgH="736560" progId="Equation.DSMT4">
                  <p:embed/>
                </p:oleObj>
              </mc:Choice>
              <mc:Fallback>
                <p:oleObj name="Equation" r:id="rId3" imgW="5181480" imgH="7365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8571" y="1451890"/>
                        <a:ext cx="6402387" cy="9147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矩形 6"/>
          <p:cNvSpPr/>
          <p:nvPr/>
        </p:nvSpPr>
        <p:spPr>
          <a:xfrm>
            <a:off x="357158" y="3143248"/>
            <a:ext cx="726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解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: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214414" y="3286124"/>
            <a:ext cx="57930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P{X&gt;2,Y&gt;3}=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 P{2&lt;X&lt;+∞,3&lt;Y &lt;+∞}</a:t>
            </a:r>
            <a:r>
              <a:rPr lang="zh-CN" altLang="en-US" sz="2800" dirty="0">
                <a:solidFill>
                  <a:prstClr val="black"/>
                </a:solidFill>
              </a:rPr>
              <a:t> 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45" name="Object 13"/>
          <p:cNvGraphicFramePr>
            <a:graphicFrameLocks noChangeAspect="1"/>
          </p:cNvGraphicFramePr>
          <p:nvPr/>
        </p:nvGraphicFramePr>
        <p:xfrm>
          <a:off x="1785918" y="1519238"/>
          <a:ext cx="2603500" cy="979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4" name="Equation" r:id="rId3" imgW="1282680" imgH="482400" progId="Equation.DSMT4">
                  <p:embed/>
                </p:oleObj>
              </mc:Choice>
              <mc:Fallback>
                <p:oleObj name="Equation" r:id="rId3" imgW="1282680" imgH="4824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18" y="1519238"/>
                        <a:ext cx="2603500" cy="979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矩形 8"/>
          <p:cNvSpPr/>
          <p:nvPr/>
        </p:nvSpPr>
        <p:spPr>
          <a:xfrm>
            <a:off x="714348" y="2709875"/>
            <a:ext cx="83582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且各周的需求量相互独立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求两周及三周的需求量的</a:t>
            </a:r>
            <a:r>
              <a:rPr lang="zh-CN" altLang="en-US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概率密度</a:t>
            </a:r>
            <a:endParaRPr lang="zh-CN" altLang="en-US" sz="2800" dirty="0">
              <a:latin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823358" y="1000108"/>
            <a:ext cx="79944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某种商品一周的需求量是随机变量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其</a:t>
            </a:r>
            <a:r>
              <a:rPr lang="zh-CN" altLang="en-US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概率密度为</a:t>
            </a:r>
            <a:r>
              <a:rPr lang="en-US" altLang="zh-CN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:</a:t>
            </a:r>
            <a:endParaRPr lang="zh-CN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28596" y="428604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习题</a:t>
            </a:r>
            <a:r>
              <a:rPr lang="en-US" altLang="zh-CN" sz="2800" dirty="0"/>
              <a:t>2----56</a:t>
            </a:r>
            <a:endParaRPr lang="zh-CN" altLang="en-US" sz="2800" dirty="0"/>
          </a:p>
        </p:txBody>
      </p:sp>
      <p:sp>
        <p:nvSpPr>
          <p:cNvPr id="14" name="矩形 13"/>
          <p:cNvSpPr/>
          <p:nvPr/>
        </p:nvSpPr>
        <p:spPr>
          <a:xfrm>
            <a:off x="357158" y="5429264"/>
            <a:ext cx="726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解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: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28596" y="4000504"/>
            <a:ext cx="1449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出错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:</a:t>
            </a: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 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: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357290" y="4023658"/>
            <a:ext cx="36433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记一周的需求量为</a:t>
            </a:r>
            <a:r>
              <a:rPr lang="en-US" altLang="zh-C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zh-CN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1428728" y="4666600"/>
            <a:ext cx="28297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求</a:t>
            </a:r>
            <a:r>
              <a:rPr lang="en-US" altLang="zh-C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2X;     3X.   </a:t>
            </a:r>
            <a:endParaRPr lang="zh-CN" altLang="en-US" dirty="0"/>
          </a:p>
        </p:txBody>
      </p:sp>
      <p:cxnSp>
        <p:nvCxnSpPr>
          <p:cNvPr id="21" name="直接连接符 20"/>
          <p:cNvCxnSpPr/>
          <p:nvPr/>
        </p:nvCxnSpPr>
        <p:spPr>
          <a:xfrm rot="16200000" flipH="1">
            <a:off x="4214810" y="4738038"/>
            <a:ext cx="500066" cy="3571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rot="5400000">
            <a:off x="4143372" y="4738038"/>
            <a:ext cx="571504" cy="28575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/>
          <p:cNvSpPr/>
          <p:nvPr/>
        </p:nvSpPr>
        <p:spPr>
          <a:xfrm>
            <a:off x="1357290" y="5429264"/>
            <a:ext cx="63579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记各周的需求量分别为</a:t>
            </a:r>
            <a:r>
              <a:rPr lang="en-US" altLang="zh-C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X,Y,Z</a:t>
            </a:r>
            <a:endParaRPr lang="zh-CN" altLang="en-US" baseline="-25000" dirty="0"/>
          </a:p>
        </p:txBody>
      </p:sp>
      <p:sp>
        <p:nvSpPr>
          <p:cNvPr id="24" name="矩形 23"/>
          <p:cNvSpPr/>
          <p:nvPr/>
        </p:nvSpPr>
        <p:spPr>
          <a:xfrm>
            <a:off x="1357290" y="6072206"/>
            <a:ext cx="63579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求</a:t>
            </a:r>
            <a:r>
              <a:rPr lang="en-US" altLang="zh-C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U=X+Y;      V=X+Y+Z 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500034" y="357166"/>
            <a:ext cx="27987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由卷积公式，得 </a:t>
            </a:r>
          </a:p>
        </p:txBody>
      </p:sp>
      <p:graphicFrame>
        <p:nvGraphicFramePr>
          <p:cNvPr id="10" name="Object 20"/>
          <p:cNvGraphicFramePr>
            <a:graphicFrameLocks noChangeAspect="1"/>
          </p:cNvGraphicFramePr>
          <p:nvPr/>
        </p:nvGraphicFramePr>
        <p:xfrm>
          <a:off x="1030288" y="857250"/>
          <a:ext cx="4298950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1" name="Equation" r:id="rId3" imgW="1930320" imgH="330120" progId="Equation.DSMT4">
                  <p:embed/>
                </p:oleObj>
              </mc:Choice>
              <mc:Fallback>
                <p:oleObj name="Equation" r:id="rId3" imgW="1930320" imgH="33012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0288" y="857250"/>
                        <a:ext cx="4298950" cy="882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1828800" y="1785938"/>
          <a:ext cx="3325813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2" name="Equation" r:id="rId5" imgW="1473120" imgH="330120" progId="Equation.DSMT4">
                  <p:embed/>
                </p:oleObj>
              </mc:Choice>
              <mc:Fallback>
                <p:oleObj name="Equation" r:id="rId5" imgW="1473120" imgH="33012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1785938"/>
                        <a:ext cx="3325813" cy="893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7" name="Object 7"/>
          <p:cNvGraphicFramePr>
            <a:graphicFrameLocks noChangeAspect="1"/>
          </p:cNvGraphicFramePr>
          <p:nvPr/>
        </p:nvGraphicFramePr>
        <p:xfrm>
          <a:off x="1785918" y="2786063"/>
          <a:ext cx="5283200" cy="1339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3" name="Equation" r:id="rId7" imgW="2031840" imgH="583920" progId="Equation.DSMT4">
                  <p:embed/>
                </p:oleObj>
              </mc:Choice>
              <mc:Fallback>
                <p:oleObj name="Equation" r:id="rId7" imgW="2031840" imgH="58392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18" y="2786063"/>
                        <a:ext cx="5283200" cy="1339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7"/>
          <p:cNvGraphicFramePr>
            <a:graphicFrameLocks noChangeAspect="1"/>
          </p:cNvGraphicFramePr>
          <p:nvPr/>
        </p:nvGraphicFramePr>
        <p:xfrm>
          <a:off x="1785918" y="4143375"/>
          <a:ext cx="4989513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4" name="Equation" r:id="rId9" imgW="1955520" imgH="583920" progId="Equation.DSMT4">
                  <p:embed/>
                </p:oleObj>
              </mc:Choice>
              <mc:Fallback>
                <p:oleObj name="Equation" r:id="rId9" imgW="1955520" imgH="583920" progId="Equation.DSMT4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18" y="4143375"/>
                        <a:ext cx="4989513" cy="1314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/>
          <p:cNvGraphicFramePr>
            <a:graphicFrameLocks noChangeAspect="1"/>
          </p:cNvGraphicFramePr>
          <p:nvPr/>
        </p:nvGraphicFramePr>
        <p:xfrm>
          <a:off x="1714480" y="5329238"/>
          <a:ext cx="2624137" cy="151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5" name="Equation" r:id="rId11" imgW="1028520" imgH="672840" progId="Equation.DSMT4">
                  <p:embed/>
                </p:oleObj>
              </mc:Choice>
              <mc:Fallback>
                <p:oleObj name="Equation" r:id="rId11" imgW="1028520" imgH="672840" progId="Equation.DSMT4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480" y="5329238"/>
                        <a:ext cx="2624137" cy="1514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323850" y="528638"/>
          <a:ext cx="8639175" cy="248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" name="公式" r:id="rId3" imgW="4889160" imgH="1409400" progId="Equation.3">
                  <p:embed/>
                </p:oleObj>
              </mc:Choice>
              <mc:Fallback>
                <p:oleObj name="公式" r:id="rId3" imgW="4889160" imgH="14094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528638"/>
                        <a:ext cx="8639175" cy="248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5"/>
          <p:cNvGraphicFramePr>
            <a:graphicFrameLocks noChangeAspect="1"/>
          </p:cNvGraphicFramePr>
          <p:nvPr/>
        </p:nvGraphicFramePr>
        <p:xfrm>
          <a:off x="242888" y="3214688"/>
          <a:ext cx="8785623" cy="1357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7" name="公式" r:id="rId5" imgW="4889160" imgH="711000" progId="Equation.3">
                  <p:embed/>
                </p:oleObj>
              </mc:Choice>
              <mc:Fallback>
                <p:oleObj name="公式" r:id="rId5" imgW="4889160" imgH="7110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8" y="3214688"/>
                        <a:ext cx="8785623" cy="13573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矩形 8"/>
          <p:cNvSpPr/>
          <p:nvPr/>
        </p:nvSpPr>
        <p:spPr>
          <a:xfrm>
            <a:off x="500034" y="4834606"/>
            <a:ext cx="4786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故对于</a:t>
            </a:r>
            <a:r>
              <a:rPr lang="en-US" altLang="zh-CN" sz="2800" dirty="0"/>
              <a:t>n+1</a:t>
            </a:r>
            <a:r>
              <a:rPr lang="zh-CN" altLang="en-US" sz="2800" dirty="0"/>
              <a:t>结论成立。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20"/>
          <p:cNvGraphicFramePr>
            <a:graphicFrameLocks noChangeAspect="1"/>
          </p:cNvGraphicFramePr>
          <p:nvPr/>
        </p:nvGraphicFramePr>
        <p:xfrm>
          <a:off x="757238" y="428625"/>
          <a:ext cx="4213225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1" name="Equation" r:id="rId3" imgW="1892160" imgH="330120" progId="Equation.DSMT4">
                  <p:embed/>
                </p:oleObj>
              </mc:Choice>
              <mc:Fallback>
                <p:oleObj name="Equation" r:id="rId3" imgW="1892160" imgH="33012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238" y="428625"/>
                        <a:ext cx="4213225" cy="882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4"/>
          <p:cNvGraphicFramePr>
            <a:graphicFrameLocks noChangeAspect="1"/>
          </p:cNvGraphicFramePr>
          <p:nvPr/>
        </p:nvGraphicFramePr>
        <p:xfrm>
          <a:off x="1587504" y="1236663"/>
          <a:ext cx="3556000" cy="1135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2" name="Equation" r:id="rId5" imgW="1574640" imgH="419040" progId="Equation.DSMT4">
                  <p:embed/>
                </p:oleObj>
              </mc:Choice>
              <mc:Fallback>
                <p:oleObj name="Equation" r:id="rId5" imgW="1574640" imgH="4190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504" y="1236663"/>
                        <a:ext cx="3556000" cy="1135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7" name="Object 7"/>
          <p:cNvGraphicFramePr>
            <a:graphicFrameLocks noChangeAspect="1"/>
          </p:cNvGraphicFramePr>
          <p:nvPr/>
        </p:nvGraphicFramePr>
        <p:xfrm>
          <a:off x="1463675" y="2255838"/>
          <a:ext cx="5513388" cy="154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3" name="Equation" r:id="rId7" imgW="2120760" imgH="672840" progId="Equation.DSMT4">
                  <p:embed/>
                </p:oleObj>
              </mc:Choice>
              <mc:Fallback>
                <p:oleObj name="Equation" r:id="rId7" imgW="2120760" imgH="6728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3675" y="2255838"/>
                        <a:ext cx="5513388" cy="1543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12"/>
          <p:cNvGraphicFramePr>
            <a:graphicFrameLocks noChangeAspect="1"/>
          </p:cNvGraphicFramePr>
          <p:nvPr/>
        </p:nvGraphicFramePr>
        <p:xfrm>
          <a:off x="1363663" y="3786188"/>
          <a:ext cx="2754312" cy="151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4" name="Equation" r:id="rId9" imgW="1079280" imgH="672840" progId="Equation.DSMT4">
                  <p:embed/>
                </p:oleObj>
              </mc:Choice>
              <mc:Fallback>
                <p:oleObj name="Equation" r:id="rId9" imgW="1079280" imgH="67284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3663" y="3786188"/>
                        <a:ext cx="2754312" cy="1514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28596" y="428604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习题</a:t>
            </a:r>
            <a:r>
              <a:rPr lang="en-US" altLang="zh-CN" sz="2800" dirty="0"/>
              <a:t>2----65</a:t>
            </a:r>
            <a:endParaRPr lang="zh-CN" altLang="en-US" sz="2800" dirty="0"/>
          </a:p>
        </p:txBody>
      </p:sp>
      <p:sp>
        <p:nvSpPr>
          <p:cNvPr id="14" name="矩形 13"/>
          <p:cNvSpPr/>
          <p:nvPr/>
        </p:nvSpPr>
        <p:spPr>
          <a:xfrm>
            <a:off x="357158" y="3984740"/>
            <a:ext cx="726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解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: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857224" y="5263234"/>
            <a:ext cx="63579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zh-CN" alt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的取值为：</a:t>
            </a:r>
            <a:r>
              <a:rPr lang="en-US" altLang="zh-C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Z=0,1,2,…</a:t>
            </a:r>
            <a:endParaRPr lang="zh-CN" altLang="en-US" dirty="0"/>
          </a:p>
        </p:txBody>
      </p:sp>
      <p:sp>
        <p:nvSpPr>
          <p:cNvPr id="26" name="Rectangle 14"/>
          <p:cNvSpPr>
            <a:spLocks noChangeArrowheads="1"/>
          </p:cNvSpPr>
          <p:nvPr/>
        </p:nvSpPr>
        <p:spPr bwMode="auto">
          <a:xfrm>
            <a:off x="609600" y="857232"/>
            <a:ext cx="8064500" cy="2763834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55000"/>
              </a:lnSpc>
            </a:pPr>
            <a:r>
              <a:rPr lang="zh-CN" altLang="en-US" sz="2800" dirty="0">
                <a:latin typeface="+mn-ea"/>
                <a:cs typeface="Times New Roman" pitchFamily="18" charset="0"/>
              </a:rPr>
              <a:t>    设随机变量</a:t>
            </a:r>
            <a:r>
              <a:rPr lang="en-US" altLang="zh-CN" sz="2800" i="1" dirty="0">
                <a:latin typeface="+mn-ea"/>
                <a:cs typeface="Times New Roman" pitchFamily="18" charset="0"/>
              </a:rPr>
              <a:t>X,Y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相互独立</a:t>
            </a:r>
            <a:r>
              <a:rPr lang="en-US" altLang="zh-CN" sz="2800" i="1" dirty="0">
                <a:latin typeface="+mn-ea"/>
                <a:cs typeface="Times New Roman" pitchFamily="18" charset="0"/>
              </a:rPr>
              <a:t>,</a:t>
            </a:r>
            <a:r>
              <a:rPr lang="zh-CN" altLang="en-US" sz="2800" dirty="0">
                <a:latin typeface="+mn-ea"/>
              </a:rPr>
              <a:t>  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且分别服从参数为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λ</a:t>
            </a:r>
            <a:r>
              <a:rPr lang="en-US" altLang="zh-CN" sz="2800" baseline="-25000" dirty="0">
                <a:latin typeface="+mn-ea"/>
                <a:cs typeface="Times New Roman" pitchFamily="18" charset="0"/>
              </a:rPr>
              <a:t>1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 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、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λ</a:t>
            </a:r>
            <a:r>
              <a:rPr lang="en-US" altLang="zh-CN" sz="2800" baseline="-25000" dirty="0">
                <a:latin typeface="+mn-ea"/>
                <a:cs typeface="Times New Roman" pitchFamily="18" charset="0"/>
              </a:rPr>
              <a:t>2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的泊松分布，</a:t>
            </a:r>
            <a:endParaRPr lang="en-US" altLang="zh-CN" sz="2800" dirty="0">
              <a:latin typeface="+mn-ea"/>
              <a:cs typeface="Times New Roman" pitchFamily="18" charset="0"/>
            </a:endParaRPr>
          </a:p>
          <a:p>
            <a:pPr>
              <a:lnSpc>
                <a:spcPct val="155000"/>
              </a:lnSpc>
            </a:pPr>
            <a:r>
              <a:rPr lang="en-US" altLang="zh-CN" sz="2800" dirty="0">
                <a:latin typeface="+mn-ea"/>
                <a:cs typeface="Times New Roman" pitchFamily="18" charset="0"/>
              </a:rPr>
              <a:t>1</a:t>
            </a:r>
            <a:r>
              <a:rPr lang="zh-CN" altLang="en-US" sz="2800" dirty="0">
                <a:latin typeface="+mn-ea"/>
                <a:cs typeface="Times New Roman" pitchFamily="18" charset="0"/>
              </a:rPr>
              <a:t>）证明</a:t>
            </a:r>
            <a:r>
              <a:rPr lang="en-US" altLang="zh-CN" sz="2800" dirty="0">
                <a:latin typeface="+mn-ea"/>
                <a:cs typeface="Times New Roman" pitchFamily="18" charset="0"/>
              </a:rPr>
              <a:t>Z=X+Y </a:t>
            </a:r>
            <a:r>
              <a:rPr lang="zh-CN" altLang="en-US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服从参数为</a:t>
            </a:r>
            <a:r>
              <a:rPr lang="en-US" altLang="zh-CN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λ</a:t>
            </a:r>
            <a:r>
              <a:rPr lang="en-US" altLang="zh-CN" sz="2800" baseline="-250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1</a:t>
            </a:r>
            <a:r>
              <a:rPr lang="en-US" altLang="zh-CN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+λ</a:t>
            </a:r>
            <a:r>
              <a:rPr lang="en-US" altLang="zh-CN" sz="2800" baseline="-250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2</a:t>
            </a:r>
            <a:r>
              <a:rPr lang="zh-CN" altLang="en-US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的泊松分布，</a:t>
            </a:r>
            <a:endParaRPr lang="en-US" altLang="zh-CN" sz="2800" dirty="0">
              <a:solidFill>
                <a:prstClr val="black"/>
              </a:solidFill>
              <a:latin typeface="宋体"/>
              <a:cs typeface="Times New Roman" pitchFamily="18" charset="0"/>
            </a:endParaRPr>
          </a:p>
          <a:p>
            <a:pPr>
              <a:lnSpc>
                <a:spcPct val="155000"/>
              </a:lnSpc>
            </a:pPr>
            <a:r>
              <a:rPr lang="en-US" altLang="zh-CN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2)</a:t>
            </a:r>
            <a:r>
              <a:rPr lang="zh-CN" altLang="en-US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求给定</a:t>
            </a:r>
            <a:r>
              <a:rPr lang="en-US" altLang="zh-CN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Z</a:t>
            </a:r>
            <a:r>
              <a:rPr lang="zh-CN" altLang="en-US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时</a:t>
            </a:r>
            <a:r>
              <a:rPr lang="en-US" altLang="zh-CN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X</a:t>
            </a:r>
            <a:r>
              <a:rPr lang="zh-CN" altLang="en-US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的条件分布。</a:t>
            </a:r>
            <a:endParaRPr lang="zh-CN" altLang="en-US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27" name="Object 20"/>
          <p:cNvGraphicFramePr>
            <a:graphicFrameLocks noChangeAspect="1"/>
          </p:cNvGraphicFramePr>
          <p:nvPr/>
        </p:nvGraphicFramePr>
        <p:xfrm>
          <a:off x="1920877" y="4484806"/>
          <a:ext cx="4079883" cy="8730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5" name="Equation" r:id="rId3" imgW="1955520" imgH="419040" progId="Equation.DSMT4">
                  <p:embed/>
                </p:oleObj>
              </mc:Choice>
              <mc:Fallback>
                <p:oleObj name="Equation" r:id="rId3" imgW="1955520" imgH="41904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0877" y="4484806"/>
                        <a:ext cx="4079883" cy="8730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矩形 27"/>
          <p:cNvSpPr/>
          <p:nvPr/>
        </p:nvSpPr>
        <p:spPr>
          <a:xfrm>
            <a:off x="1142976" y="4056178"/>
            <a:ext cx="3416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参数为</a:t>
            </a:r>
            <a:r>
              <a:rPr lang="en-US" altLang="zh-CN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λ</a:t>
            </a:r>
            <a:r>
              <a:rPr lang="zh-CN" altLang="en-US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的泊松分布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2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20"/>
          <p:cNvGraphicFramePr>
            <a:graphicFrameLocks noChangeAspect="1"/>
          </p:cNvGraphicFramePr>
          <p:nvPr/>
        </p:nvGraphicFramePr>
        <p:xfrm>
          <a:off x="428596" y="500042"/>
          <a:ext cx="3417887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9" name="Equation" r:id="rId3" imgW="1638000" imgH="203040" progId="Equation.DSMT4">
                  <p:embed/>
                </p:oleObj>
              </mc:Choice>
              <mc:Fallback>
                <p:oleObj name="Equation" r:id="rId3" imgW="1638000" imgH="2030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500042"/>
                        <a:ext cx="3417887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1692279" y="928670"/>
          <a:ext cx="3522663" cy="462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0" name="Equation" r:id="rId5" imgW="1688760" imgH="2222280" progId="Equation.DSMT4">
                  <p:embed/>
                </p:oleObj>
              </mc:Choice>
              <mc:Fallback>
                <p:oleObj name="Equation" r:id="rId5" imgW="1688760" imgH="222228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9" y="928670"/>
                        <a:ext cx="3522663" cy="4627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91" name="Object 18"/>
          <p:cNvGraphicFramePr>
            <a:graphicFrameLocks noChangeAspect="1"/>
          </p:cNvGraphicFramePr>
          <p:nvPr/>
        </p:nvGraphicFramePr>
        <p:xfrm>
          <a:off x="7083445" y="3929066"/>
          <a:ext cx="346075" cy="36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2" name="Equation" r:id="rId3" imgW="177480" imgH="190440" progId="Equation.DSMT4">
                  <p:embed/>
                </p:oleObj>
              </mc:Choice>
              <mc:Fallback>
                <p:oleObj name="Equation" r:id="rId3" imgW="177480" imgH="19044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3445" y="3929066"/>
                        <a:ext cx="346075" cy="369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矩形 14"/>
          <p:cNvSpPr/>
          <p:nvPr/>
        </p:nvSpPr>
        <p:spPr>
          <a:xfrm>
            <a:off x="571472" y="1271459"/>
            <a:ext cx="814393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设总体</a:t>
            </a:r>
            <a:r>
              <a:rPr lang="en-US" altLang="zh-CN" sz="2800" i="1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X </a:t>
            </a:r>
            <a:r>
              <a:rPr lang="zh-CN" altLang="en-US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服从参数为</a:t>
            </a:r>
            <a:r>
              <a:rPr lang="zh-CN" altLang="en-US" sz="2800" dirty="0">
                <a:solidFill>
                  <a:prstClr val="black"/>
                </a:solidFill>
                <a:latin typeface="宋体"/>
                <a:cs typeface="Times New Roman" pitchFamily="18" charset="0"/>
                <a:sym typeface="Mathematica1"/>
              </a:rPr>
              <a:t></a:t>
            </a:r>
            <a:r>
              <a:rPr lang="en-US" altLang="zh-CN" sz="2800" dirty="0">
                <a:solidFill>
                  <a:prstClr val="black"/>
                </a:solidFill>
                <a:latin typeface="宋体"/>
                <a:cs typeface="Times New Roman" pitchFamily="18" charset="0"/>
                <a:sym typeface="Mathematica1"/>
              </a:rPr>
              <a:t>,</a:t>
            </a:r>
            <a:r>
              <a:rPr lang="en-US" altLang="zh-CN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λ</a:t>
            </a:r>
            <a:r>
              <a:rPr lang="zh-CN" altLang="en-US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的</a:t>
            </a:r>
            <a:r>
              <a:rPr lang="zh-CN" altLang="en-US" sz="2800" dirty="0">
                <a:solidFill>
                  <a:prstClr val="black"/>
                </a:solidFill>
                <a:latin typeface="宋体"/>
                <a:cs typeface="Times New Roman" pitchFamily="18" charset="0"/>
                <a:sym typeface="Mathematica1"/>
              </a:rPr>
              <a:t></a:t>
            </a:r>
            <a:r>
              <a:rPr lang="zh-CN" altLang="en-US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分布，即</a:t>
            </a:r>
            <a:r>
              <a:rPr kumimoji="1" lang="zh-CN" altLang="zh-CN" sz="2800" dirty="0">
                <a:latin typeface="Times New Roman" pitchFamily="18" charset="0"/>
                <a:cs typeface="Times New Roman" pitchFamily="18" charset="0"/>
              </a:rPr>
              <a:t>概率密度</a:t>
            </a:r>
            <a:r>
              <a:rPr lang="zh-CN" altLang="en-US" sz="2800" dirty="0">
                <a:latin typeface="Times New Roman" pitchFamily="18" charset="0"/>
              </a:rPr>
              <a:t>为</a:t>
            </a:r>
            <a:endParaRPr lang="zh-CN" altLang="en-US" sz="2800" dirty="0"/>
          </a:p>
          <a:p>
            <a:endParaRPr lang="zh-CN" altLang="en-US" dirty="0"/>
          </a:p>
        </p:txBody>
      </p:sp>
      <p:graphicFrame>
        <p:nvGraphicFramePr>
          <p:cNvPr id="24578" name="Object 9"/>
          <p:cNvGraphicFramePr>
            <a:graphicFrameLocks noChangeAspect="1"/>
          </p:cNvGraphicFramePr>
          <p:nvPr/>
        </p:nvGraphicFramePr>
        <p:xfrm>
          <a:off x="1287466" y="2011363"/>
          <a:ext cx="5356236" cy="1681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3" name="Equation" r:id="rId5" imgW="4851360" imgH="1523880" progId="Equation.DSMT4">
                  <p:embed/>
                </p:oleObj>
              </mc:Choice>
              <mc:Fallback>
                <p:oleObj name="Equation" r:id="rId5" imgW="4851360" imgH="152388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7466" y="2011363"/>
                        <a:ext cx="5356236" cy="168177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714348" y="619764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习题</a:t>
            </a:r>
            <a:r>
              <a:rPr lang="en-US" altLang="zh-CN" sz="2800" dirty="0"/>
              <a:t>5----16</a:t>
            </a:r>
            <a:endParaRPr lang="zh-CN" altLang="en-US" sz="2800" dirty="0"/>
          </a:p>
        </p:txBody>
      </p:sp>
      <p:sp>
        <p:nvSpPr>
          <p:cNvPr id="17" name="矩形 16"/>
          <p:cNvSpPr/>
          <p:nvPr/>
        </p:nvSpPr>
        <p:spPr>
          <a:xfrm>
            <a:off x="522840" y="3857628"/>
            <a:ext cx="825258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( 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X</a:t>
            </a:r>
            <a:r>
              <a:rPr lang="en-US" altLang="zh-CN" sz="2800" b="1" baseline="-30000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lang="en-US" altLang="zh-CN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,…, </a:t>
            </a:r>
            <a:r>
              <a:rPr lang="en-US" altLang="zh-CN" sz="2800" b="1" i="1" dirty="0" err="1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X</a:t>
            </a:r>
            <a:r>
              <a:rPr lang="en-US" altLang="zh-CN" sz="2800" b="1" i="1" baseline="-30000" dirty="0" err="1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n</a:t>
            </a:r>
            <a:r>
              <a:rPr lang="en-US" altLang="zh-CN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)</a:t>
            </a:r>
            <a:r>
              <a:rPr lang="zh-CN" altLang="en-US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为总体 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X </a:t>
            </a:r>
            <a:r>
              <a:rPr lang="zh-CN" altLang="en-US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的样本，求样本均值      </a:t>
            </a:r>
            <a:r>
              <a:rPr lang="zh-CN" altLang="en-US" sz="2800" b="1" dirty="0">
                <a:latin typeface="Times New Roman" pitchFamily="18" charset="0"/>
              </a:rPr>
              <a:t>的</a:t>
            </a:r>
            <a:r>
              <a:rPr kumimoji="1" lang="zh-CN" altLang="zh-CN" sz="2800" b="1" dirty="0">
                <a:latin typeface="Times New Roman" pitchFamily="18" charset="0"/>
                <a:cs typeface="Times New Roman" pitchFamily="18" charset="0"/>
              </a:rPr>
              <a:t>概率</a:t>
            </a:r>
            <a:endParaRPr kumimoji="1" lang="en-US" altLang="zh-CN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kumimoji="1" lang="zh-CN" altLang="zh-CN" sz="2800" b="1" dirty="0">
                <a:latin typeface="Times New Roman" pitchFamily="18" charset="0"/>
                <a:cs typeface="Times New Roman" pitchFamily="18" charset="0"/>
              </a:rPr>
              <a:t>密</a:t>
            </a:r>
            <a:r>
              <a:rPr kumimoji="1" lang="en-US" altLang="zh-C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zh-CN" altLang="zh-CN" sz="2800" b="1" dirty="0">
                <a:latin typeface="Times New Roman" pitchFamily="18" charset="0"/>
                <a:cs typeface="Times New Roman" pitchFamily="18" charset="0"/>
              </a:rPr>
              <a:t>度</a:t>
            </a:r>
            <a:endParaRPr lang="zh-CN" altLang="en-US" sz="2800" b="1" dirty="0"/>
          </a:p>
        </p:txBody>
      </p:sp>
      <p:sp>
        <p:nvSpPr>
          <p:cNvPr id="8" name="矩形 7"/>
          <p:cNvSpPr/>
          <p:nvPr/>
        </p:nvSpPr>
        <p:spPr>
          <a:xfrm>
            <a:off x="1285852" y="4975223"/>
            <a:ext cx="6000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先计算</a:t>
            </a:r>
            <a:r>
              <a:rPr lang="en-US" altLang="zh-CN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X</a:t>
            </a:r>
            <a:r>
              <a:rPr lang="en-US" altLang="zh-CN" sz="2800" b="1" baseline="-30000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lang="en-US" altLang="zh-CN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+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X</a:t>
            </a:r>
            <a:r>
              <a:rPr lang="en-US" altLang="zh-CN" sz="2800" b="1" i="1" baseline="-30000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2</a:t>
            </a:r>
            <a:r>
              <a:rPr lang="en-US" altLang="zh-CN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</a:rPr>
              <a:t>的</a:t>
            </a:r>
            <a:r>
              <a:rPr kumimoji="1" lang="zh-CN" altLang="zh-CN" sz="2800" b="1" dirty="0">
                <a:latin typeface="Times New Roman" pitchFamily="18" charset="0"/>
                <a:cs typeface="Times New Roman" pitchFamily="18" charset="0"/>
              </a:rPr>
              <a:t>概率密</a:t>
            </a:r>
            <a:r>
              <a:rPr kumimoji="1" lang="en-US" altLang="zh-C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zh-CN" altLang="zh-CN" sz="2800" b="1" dirty="0">
                <a:latin typeface="Times New Roman" pitchFamily="18" charset="0"/>
                <a:cs typeface="Times New Roman" pitchFamily="18" charset="0"/>
              </a:rPr>
              <a:t>度</a:t>
            </a:r>
            <a:endParaRPr lang="zh-CN" altLang="en-US" sz="2800" b="1" dirty="0"/>
          </a:p>
        </p:txBody>
      </p:sp>
      <p:sp>
        <p:nvSpPr>
          <p:cNvPr id="10" name="矩形 9"/>
          <p:cNvSpPr/>
          <p:nvPr/>
        </p:nvSpPr>
        <p:spPr>
          <a:xfrm>
            <a:off x="357158" y="4977482"/>
            <a:ext cx="726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解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: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8" grpId="0"/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214282" y="533400"/>
            <a:ext cx="2428870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利用卷积公式</a:t>
            </a:r>
            <a:endParaRPr lang="zh-CN" altLang="en-US" sz="2800" dirty="0">
              <a:ea typeface="宋体" pitchFamily="2" charset="-122"/>
              <a:cs typeface="Times New Roman" pitchFamily="18" charset="0"/>
            </a:endParaRPr>
          </a:p>
        </p:txBody>
      </p:sp>
      <p:graphicFrame>
        <p:nvGraphicFramePr>
          <p:cNvPr id="53" name="Object 6"/>
          <p:cNvGraphicFramePr>
            <a:graphicFrameLocks noChangeAspect="1"/>
          </p:cNvGraphicFramePr>
          <p:nvPr/>
        </p:nvGraphicFramePr>
        <p:xfrm>
          <a:off x="747682" y="990600"/>
          <a:ext cx="4876800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6" name="公式" r:id="rId3" imgW="2019240" imgH="330120" progId="Equation.3">
                  <p:embed/>
                </p:oleObj>
              </mc:Choice>
              <mc:Fallback>
                <p:oleObj name="公式" r:id="rId3" imgW="2019240" imgH="33012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7682" y="990600"/>
                        <a:ext cx="4876800" cy="796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0"/>
          <p:cNvGraphicFramePr>
            <a:graphicFrameLocks noChangeAspect="1"/>
          </p:cNvGraphicFramePr>
          <p:nvPr/>
        </p:nvGraphicFramePr>
        <p:xfrm>
          <a:off x="614306" y="2146227"/>
          <a:ext cx="5572164" cy="6398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7" name="Equation" r:id="rId5" imgW="4089240" imgH="469800" progId="Equation.DSMT4">
                  <p:embed/>
                </p:oleObj>
              </mc:Choice>
              <mc:Fallback>
                <p:oleObj name="Equation" r:id="rId5" imgW="4089240" imgH="4698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06" y="2146227"/>
                        <a:ext cx="5572164" cy="63983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313485" y="1676400"/>
            <a:ext cx="543739" cy="574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dirty="0">
                <a:ea typeface="宋体" pitchFamily="2" charset="-122"/>
                <a:cs typeface="Times New Roman" pitchFamily="18" charset="0"/>
              </a:rPr>
              <a:t>得</a:t>
            </a:r>
          </a:p>
        </p:txBody>
      </p:sp>
      <p:graphicFrame>
        <p:nvGraphicFramePr>
          <p:cNvPr id="4" name="Object 12"/>
          <p:cNvGraphicFramePr>
            <a:graphicFrameLocks noChangeAspect="1"/>
          </p:cNvGraphicFramePr>
          <p:nvPr/>
        </p:nvGraphicFramePr>
        <p:xfrm>
          <a:off x="2185942" y="2931996"/>
          <a:ext cx="6934454" cy="15685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8" name="Equation" r:id="rId7" imgW="5943600" imgH="1346040" progId="Equation.DSMT4">
                  <p:embed/>
                </p:oleObj>
              </mc:Choice>
              <mc:Fallback>
                <p:oleObj name="Equation" r:id="rId7" imgW="5943600" imgH="13460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5942" y="2931996"/>
                        <a:ext cx="6934454" cy="15685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12"/>
          <p:cNvGraphicFramePr>
            <a:graphicFrameLocks noChangeAspect="1"/>
          </p:cNvGraphicFramePr>
          <p:nvPr/>
        </p:nvGraphicFramePr>
        <p:xfrm>
          <a:off x="2143108" y="4643438"/>
          <a:ext cx="5126037" cy="156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9" name="Equation" r:id="rId9" imgW="4394160" imgH="1346040" progId="Equation.DSMT4">
                  <p:embed/>
                </p:oleObj>
              </mc:Choice>
              <mc:Fallback>
                <p:oleObj name="Equation" r:id="rId9" imgW="4394160" imgH="134604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08" y="4643438"/>
                        <a:ext cx="5126037" cy="1568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641331" y="5492763"/>
            <a:ext cx="110318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ctr"/>
            <a:r>
              <a:rPr lang="en-US" altLang="zh-CN" sz="2800" b="0" i="1" dirty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altLang="zh-CN" sz="2800" b="0" dirty="0">
                <a:latin typeface="Times New Roman" pitchFamily="18" charset="0"/>
                <a:cs typeface="Times New Roman" pitchFamily="18" charset="0"/>
              </a:rPr>
              <a:t>= y/</a:t>
            </a:r>
            <a:r>
              <a:rPr lang="en-US" altLang="zh-CN" sz="2800" b="0" i="1" dirty="0">
                <a:latin typeface="Times New Roman" pitchFamily="18" charset="0"/>
                <a:cs typeface="Times New Roman" pitchFamily="18" charset="0"/>
              </a:rPr>
              <a:t>x</a:t>
            </a:r>
            <a:endParaRPr lang="en-US" altLang="zh-CN" sz="2800" b="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直接箭头连接符 21"/>
          <p:cNvCxnSpPr>
            <a:cxnSpLocks noChangeShapeType="1"/>
          </p:cNvCxnSpPr>
          <p:nvPr/>
        </p:nvCxnSpPr>
        <p:spPr bwMode="auto">
          <a:xfrm flipV="1">
            <a:off x="1395394" y="5286388"/>
            <a:ext cx="533400" cy="3048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0"/>
          <p:cNvGraphicFramePr>
            <a:graphicFrameLocks noChangeAspect="1"/>
          </p:cNvGraphicFramePr>
          <p:nvPr/>
        </p:nvGraphicFramePr>
        <p:xfrm>
          <a:off x="714348" y="642938"/>
          <a:ext cx="4059237" cy="156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83" name="Equation" r:id="rId3" imgW="3479760" imgH="1346040" progId="Equation.DSMT4">
                  <p:embed/>
                </p:oleObj>
              </mc:Choice>
              <mc:Fallback>
                <p:oleObj name="Equation" r:id="rId3" imgW="3479760" imgH="13460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642938"/>
                        <a:ext cx="4059237" cy="1568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8"/>
          <p:cNvGraphicFramePr>
            <a:graphicFrameLocks noChangeAspect="1"/>
          </p:cNvGraphicFramePr>
          <p:nvPr/>
        </p:nvGraphicFramePr>
        <p:xfrm>
          <a:off x="5643570" y="1522406"/>
          <a:ext cx="3181350" cy="1049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84" name="Equation" r:id="rId5" imgW="1091880" imgH="393480" progId="Equation.DSMT4">
                  <p:embed/>
                </p:oleObj>
              </mc:Choice>
              <mc:Fallback>
                <p:oleObj name="Equation" r:id="rId5" imgW="1091880" imgH="393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3570" y="1522406"/>
                        <a:ext cx="3181350" cy="1049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3"/>
          <p:cNvGraphicFramePr>
            <a:graphicFrameLocks noChangeAspect="1"/>
          </p:cNvGraphicFramePr>
          <p:nvPr/>
        </p:nvGraphicFramePr>
        <p:xfrm>
          <a:off x="785786" y="2286000"/>
          <a:ext cx="3079750" cy="156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85" name="Equation" r:id="rId7" imgW="2641320" imgH="1346040" progId="Equation.DSMT4">
                  <p:embed/>
                </p:oleObj>
              </mc:Choice>
              <mc:Fallback>
                <p:oleObj name="Equation" r:id="rId7" imgW="2641320" imgH="13460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786" y="2286000"/>
                        <a:ext cx="3079750" cy="1568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457200" y="4143380"/>
            <a:ext cx="1261884" cy="574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dirty="0">
                <a:ea typeface="宋体" pitchFamily="2" charset="-122"/>
                <a:cs typeface="Times New Roman" pitchFamily="18" charset="0"/>
              </a:rPr>
              <a:t>递推得</a:t>
            </a:r>
          </a:p>
        </p:txBody>
      </p:sp>
      <p:graphicFrame>
        <p:nvGraphicFramePr>
          <p:cNvPr id="8" name="Object 10"/>
          <p:cNvGraphicFramePr>
            <a:graphicFrameLocks noChangeAspect="1"/>
          </p:cNvGraphicFramePr>
          <p:nvPr/>
        </p:nvGraphicFramePr>
        <p:xfrm>
          <a:off x="1184275" y="4429125"/>
          <a:ext cx="5035550" cy="183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86" name="Equation" r:id="rId9" imgW="3695400" imgH="1346040" progId="Equation.DSMT4">
                  <p:embed/>
                </p:oleObj>
              </mc:Choice>
              <mc:Fallback>
                <p:oleObj name="Equation" r:id="rId9" imgW="3695400" imgH="13460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4275" y="4429125"/>
                        <a:ext cx="5035550" cy="1831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13"/>
          <p:cNvGraphicFramePr>
            <a:graphicFrameLocks noChangeAspect="1"/>
          </p:cNvGraphicFramePr>
          <p:nvPr/>
        </p:nvGraphicFramePr>
        <p:xfrm>
          <a:off x="1285852" y="1857364"/>
          <a:ext cx="4070350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82" name="公式" r:id="rId3" imgW="2298600" imgH="482400" progId="Equation.3">
                  <p:embed/>
                </p:oleObj>
              </mc:Choice>
              <mc:Fallback>
                <p:oleObj name="公式" r:id="rId3" imgW="2298600" imgH="4824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52" y="1857364"/>
                        <a:ext cx="4070350" cy="854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6" name="Object 16"/>
          <p:cNvGraphicFramePr>
            <a:graphicFrameLocks noChangeAspect="1"/>
          </p:cNvGraphicFramePr>
          <p:nvPr/>
        </p:nvGraphicFramePr>
        <p:xfrm>
          <a:off x="1151461" y="571480"/>
          <a:ext cx="1991779" cy="1077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83" name="Equation" r:id="rId5" imgW="1079280" imgH="583920" progId="Equation.DSMT4">
                  <p:embed/>
                </p:oleObj>
              </mc:Choice>
              <mc:Fallback>
                <p:oleObj name="Equation" r:id="rId5" imgW="1079280" imgH="583920" progId="Equation.DSMT4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1461" y="571480"/>
                        <a:ext cx="1991779" cy="10779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矩形 23"/>
          <p:cNvSpPr>
            <a:spLocks noChangeArrowheads="1"/>
          </p:cNvSpPr>
          <p:nvPr/>
        </p:nvSpPr>
        <p:spPr bwMode="auto">
          <a:xfrm>
            <a:off x="500034" y="2000240"/>
            <a:ext cx="543739" cy="574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dirty="0">
                <a:ea typeface="宋体" pitchFamily="2" charset="-122"/>
                <a:cs typeface="Times New Roman" pitchFamily="18" charset="0"/>
              </a:rPr>
              <a:t>由</a:t>
            </a: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457200" y="2926242"/>
            <a:ext cx="543739" cy="574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dirty="0">
                <a:ea typeface="宋体" pitchFamily="2" charset="-122"/>
                <a:cs typeface="Times New Roman" pitchFamily="18" charset="0"/>
              </a:rPr>
              <a:t>得</a:t>
            </a:r>
          </a:p>
        </p:txBody>
      </p:sp>
      <p:graphicFrame>
        <p:nvGraphicFramePr>
          <p:cNvPr id="13" name="Object 10"/>
          <p:cNvGraphicFramePr>
            <a:graphicFrameLocks noChangeAspect="1"/>
          </p:cNvGraphicFramePr>
          <p:nvPr/>
        </p:nvGraphicFramePr>
        <p:xfrm>
          <a:off x="714348" y="3357562"/>
          <a:ext cx="5413375" cy="183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84" name="Equation" r:id="rId7" imgW="3974760" imgH="1346040" progId="Equation.DSMT4">
                  <p:embed/>
                </p:oleObj>
              </mc:Choice>
              <mc:Fallback>
                <p:oleObj name="Equation" r:id="rId7" imgW="3974760" imgH="13460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3357562"/>
                        <a:ext cx="5413375" cy="1831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0"/>
          <p:cNvGraphicFramePr>
            <a:graphicFrameLocks noChangeAspect="1"/>
          </p:cNvGraphicFramePr>
          <p:nvPr/>
        </p:nvGraphicFramePr>
        <p:xfrm>
          <a:off x="1714480" y="5135810"/>
          <a:ext cx="3592514" cy="1579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85" name="Equation" r:id="rId9" imgW="3060360" imgH="1346040" progId="Equation.DSMT4">
                  <p:embed/>
                </p:oleObj>
              </mc:Choice>
              <mc:Fallback>
                <p:oleObj name="Equation" r:id="rId9" imgW="3060360" imgH="1346040" progId="Equation.DSMT4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480" y="5135810"/>
                        <a:ext cx="3592514" cy="1579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714348" y="619764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习题</a:t>
            </a:r>
            <a:r>
              <a:rPr lang="en-US" altLang="zh-CN" sz="2800" dirty="0"/>
              <a:t>5----22</a:t>
            </a:r>
            <a:endParaRPr lang="zh-CN" altLang="en-US" sz="2800" dirty="0"/>
          </a:p>
        </p:txBody>
      </p:sp>
      <p:sp>
        <p:nvSpPr>
          <p:cNvPr id="15" name="矩形 14"/>
          <p:cNvSpPr/>
          <p:nvPr/>
        </p:nvSpPr>
        <p:spPr>
          <a:xfrm>
            <a:off x="357158" y="1214422"/>
            <a:ext cx="8384026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   设</a:t>
            </a:r>
            <a:r>
              <a:rPr lang="en-US" altLang="zh-CN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( 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X</a:t>
            </a:r>
            <a:r>
              <a:rPr lang="en-US" altLang="zh-CN" sz="2800" b="1" baseline="-30000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lang="en-US" altLang="zh-CN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,…, </a:t>
            </a:r>
            <a:r>
              <a:rPr lang="en-US" altLang="zh-CN" sz="2800" b="1" i="1" dirty="0" err="1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X</a:t>
            </a:r>
            <a:r>
              <a:rPr lang="en-US" altLang="zh-CN" sz="2800" b="1" i="1" baseline="-30000" dirty="0" err="1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n</a:t>
            </a:r>
            <a:r>
              <a:rPr lang="en-US" altLang="zh-CN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)</a:t>
            </a:r>
            <a:r>
              <a:rPr lang="zh-CN" altLang="en-US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为正态总体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N(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zh-CN" altLang="en-US" sz="2800" dirty="0">
                <a:latin typeface="宋体"/>
                <a:cs typeface="Times New Roman" pitchFamily="18" charset="0"/>
                <a:sym typeface="Symbol"/>
              </a:rPr>
              <a:t>，</a:t>
            </a:r>
            <a:r>
              <a:rPr lang="en-US" altLang="zh-CN" sz="2800" baseline="30000" dirty="0">
                <a:latin typeface="宋体"/>
                <a:cs typeface="Times New Roman" pitchFamily="18" charset="0"/>
                <a:sym typeface="Symbol"/>
              </a:rPr>
              <a:t>2</a:t>
            </a:r>
            <a:r>
              <a:rPr lang="en-US" altLang="zh-CN" sz="2800" dirty="0"/>
              <a:t>)</a:t>
            </a:r>
            <a:r>
              <a:rPr lang="zh-CN" altLang="en-US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的样本，求统</a:t>
            </a:r>
            <a:endParaRPr lang="en-US" altLang="zh-CN" sz="2800" b="1" dirty="0">
              <a:solidFill>
                <a:srgbClr val="0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r>
              <a:rPr lang="zh-CN" altLang="en-US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计量 </a:t>
            </a:r>
            <a:r>
              <a:rPr lang="zh-CN" altLang="en-US" sz="2800" b="1" dirty="0">
                <a:latin typeface="Times New Roman" pitchFamily="18" charset="0"/>
              </a:rPr>
              <a:t>的</a:t>
            </a:r>
            <a:r>
              <a:rPr kumimoji="1" lang="zh-CN" altLang="zh-CN" sz="2800" b="1" dirty="0">
                <a:latin typeface="Times New Roman" pitchFamily="18" charset="0"/>
                <a:cs typeface="Times New Roman" pitchFamily="18" charset="0"/>
              </a:rPr>
              <a:t>概率密</a:t>
            </a:r>
            <a:r>
              <a:rPr kumimoji="1" lang="en-US" altLang="zh-C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zh-CN" altLang="zh-CN" sz="2800" b="1" dirty="0">
                <a:latin typeface="Times New Roman" pitchFamily="18" charset="0"/>
                <a:cs typeface="Times New Roman" pitchFamily="18" charset="0"/>
              </a:rPr>
              <a:t>度</a:t>
            </a:r>
            <a:r>
              <a:rPr kumimoji="1" lang="en-US" altLang="zh-CN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kumimoji="1" lang="en-US" altLang="zh-CN" sz="2800" b="1" dirty="0">
                <a:latin typeface="Times New Roman" pitchFamily="18" charset="0"/>
                <a:cs typeface="Times New Roman" pitchFamily="18" charset="0"/>
              </a:rPr>
              <a:t>    </a:t>
            </a:r>
            <a:endParaRPr lang="zh-CN" altLang="en-US" sz="2800" b="1" dirty="0"/>
          </a:p>
        </p:txBody>
      </p:sp>
      <p:graphicFrame>
        <p:nvGraphicFramePr>
          <p:cNvPr id="19" name="Object 4"/>
          <p:cNvGraphicFramePr>
            <a:graphicFrameLocks noChangeAspect="1"/>
          </p:cNvGraphicFramePr>
          <p:nvPr/>
        </p:nvGraphicFramePr>
        <p:xfrm>
          <a:off x="2092329" y="2214554"/>
          <a:ext cx="3908431" cy="9593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12" name="Equation" r:id="rId3" imgW="2844720" imgH="698400" progId="Equation.DSMT4">
                  <p:embed/>
                </p:oleObj>
              </mc:Choice>
              <mc:Fallback>
                <p:oleObj name="Equation" r:id="rId3" imgW="2844720" imgH="6984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2329" y="2214554"/>
                        <a:ext cx="3908431" cy="9593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5"/>
          <p:cNvGraphicFramePr>
            <a:graphicFrameLocks noChangeAspect="1"/>
          </p:cNvGraphicFramePr>
          <p:nvPr/>
        </p:nvGraphicFramePr>
        <p:xfrm>
          <a:off x="1428728" y="3357562"/>
          <a:ext cx="2790825" cy="95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13" name="Equation" r:id="rId5" imgW="2031840" imgH="698400" progId="Equation.DSMT4">
                  <p:embed/>
                </p:oleObj>
              </mc:Choice>
              <mc:Fallback>
                <p:oleObj name="Equation" r:id="rId5" imgW="2031840" imgH="69840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28" y="3357562"/>
                        <a:ext cx="2790825" cy="958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6"/>
          <p:cNvGraphicFramePr>
            <a:graphicFrameLocks noChangeAspect="1"/>
          </p:cNvGraphicFramePr>
          <p:nvPr/>
        </p:nvGraphicFramePr>
        <p:xfrm>
          <a:off x="4786314" y="4214818"/>
          <a:ext cx="2893450" cy="1000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14" name="Equation" r:id="rId7" imgW="1688760" imgH="583920" progId="Equation.DSMT4">
                  <p:embed/>
                </p:oleObj>
              </mc:Choice>
              <mc:Fallback>
                <p:oleObj name="Equation" r:id="rId7" imgW="1688760" imgH="58392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6314" y="4214818"/>
                        <a:ext cx="2893450" cy="10001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矩形 22"/>
          <p:cNvSpPr/>
          <p:nvPr/>
        </p:nvSpPr>
        <p:spPr>
          <a:xfrm>
            <a:off x="1347552" y="4500570"/>
            <a:ext cx="34387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i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X</a:t>
            </a:r>
            <a:r>
              <a:rPr lang="en-US" altLang="zh-CN" sz="2800" b="1" baseline="-30000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lang="en-US" altLang="zh-CN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,…, </a:t>
            </a:r>
            <a:r>
              <a:rPr lang="en-US" altLang="zh-CN" sz="2800" b="1" i="1" dirty="0" err="1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X</a:t>
            </a:r>
            <a:r>
              <a:rPr lang="en-US" altLang="zh-CN" sz="2800" b="1" i="1" baseline="-30000" dirty="0" err="1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n</a:t>
            </a:r>
            <a:r>
              <a:rPr lang="zh-CN" altLang="en-US" sz="2800" dirty="0"/>
              <a:t>相互独立</a:t>
            </a:r>
            <a:r>
              <a:rPr lang="en-US" altLang="zh-CN" sz="2800" dirty="0"/>
              <a:t>,</a:t>
            </a:r>
            <a:r>
              <a:rPr lang="zh-CN" altLang="en-US" sz="2800" dirty="0"/>
              <a:t>有</a:t>
            </a:r>
          </a:p>
        </p:txBody>
      </p:sp>
      <p:graphicFrame>
        <p:nvGraphicFramePr>
          <p:cNvPr id="24" name="Object 6"/>
          <p:cNvGraphicFramePr>
            <a:graphicFrameLocks noChangeAspect="1"/>
          </p:cNvGraphicFramePr>
          <p:nvPr/>
        </p:nvGraphicFramePr>
        <p:xfrm>
          <a:off x="4000496" y="5357826"/>
          <a:ext cx="3128507" cy="11096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15" name="Equation" r:id="rId9" imgW="1968480" imgH="698400" progId="Equation.DSMT4">
                  <p:embed/>
                </p:oleObj>
              </mc:Choice>
              <mc:Fallback>
                <p:oleObj name="Equation" r:id="rId9" imgW="1968480" imgH="69840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496" y="5357826"/>
                        <a:ext cx="3128507" cy="11096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矩形 24"/>
          <p:cNvSpPr/>
          <p:nvPr/>
        </p:nvSpPr>
        <p:spPr>
          <a:xfrm>
            <a:off x="1357290" y="5586432"/>
            <a:ext cx="21210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/>
              <a:t>由定理</a:t>
            </a:r>
            <a:r>
              <a:rPr lang="en-US" altLang="zh-CN" sz="2800" dirty="0"/>
              <a:t>5.4</a:t>
            </a:r>
            <a:r>
              <a:rPr lang="zh-CN" altLang="en-US" sz="2800" dirty="0"/>
              <a:t>得</a:t>
            </a:r>
          </a:p>
        </p:txBody>
      </p:sp>
      <p:sp>
        <p:nvSpPr>
          <p:cNvPr id="26" name="矩形 25"/>
          <p:cNvSpPr/>
          <p:nvPr/>
        </p:nvSpPr>
        <p:spPr>
          <a:xfrm>
            <a:off x="566271" y="3571876"/>
            <a:ext cx="4844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latin typeface="+mn-ea"/>
              </a:rPr>
              <a:t>1</a:t>
            </a:r>
            <a:r>
              <a:rPr lang="en-US" altLang="zh-CN" sz="2800" dirty="0"/>
              <a:t>)</a:t>
            </a:r>
            <a:endParaRPr lang="zh-CN" altLang="en-US" sz="2800" dirty="0"/>
          </a:p>
        </p:txBody>
      </p:sp>
      <p:sp>
        <p:nvSpPr>
          <p:cNvPr id="27" name="矩形 26"/>
          <p:cNvSpPr/>
          <p:nvPr/>
        </p:nvSpPr>
        <p:spPr>
          <a:xfrm>
            <a:off x="357158" y="2928934"/>
            <a:ext cx="726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解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: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5" grpId="0"/>
      <p:bldP spid="23" grpId="0"/>
      <p:bldP spid="25" grpId="0"/>
      <p:bldP spid="26" grpId="0"/>
      <p:bldP spid="2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13"/>
          <p:cNvGraphicFramePr>
            <a:graphicFrameLocks noChangeAspect="1"/>
          </p:cNvGraphicFramePr>
          <p:nvPr/>
        </p:nvGraphicFramePr>
        <p:xfrm>
          <a:off x="1285852" y="857232"/>
          <a:ext cx="4070350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36" name="公式" r:id="rId3" imgW="2298600" imgH="482400" progId="Equation.3">
                  <p:embed/>
                </p:oleObj>
              </mc:Choice>
              <mc:Fallback>
                <p:oleObj name="公式" r:id="rId3" imgW="2298600" imgH="4824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52" y="857232"/>
                        <a:ext cx="4070350" cy="854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500034" y="1000108"/>
            <a:ext cx="543739" cy="574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dirty="0">
                <a:ea typeface="宋体" pitchFamily="2" charset="-122"/>
                <a:cs typeface="Times New Roman" pitchFamily="18" charset="0"/>
              </a:rPr>
              <a:t>由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457200" y="1854672"/>
            <a:ext cx="543739" cy="574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dirty="0">
                <a:ea typeface="宋体" pitchFamily="2" charset="-122"/>
                <a:cs typeface="Times New Roman" pitchFamily="18" charset="0"/>
              </a:rPr>
              <a:t>得</a:t>
            </a:r>
          </a:p>
        </p:txBody>
      </p:sp>
      <p:graphicFrame>
        <p:nvGraphicFramePr>
          <p:cNvPr id="8" name="Object 9"/>
          <p:cNvGraphicFramePr>
            <a:graphicFrameLocks noChangeAspect="1"/>
          </p:cNvGraphicFramePr>
          <p:nvPr/>
        </p:nvGraphicFramePr>
        <p:xfrm>
          <a:off x="1071538" y="2311404"/>
          <a:ext cx="5610225" cy="1617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37" name="Equation" r:id="rId5" imgW="5283000" imgH="1523880" progId="Equation.DSMT4">
                  <p:embed/>
                </p:oleObj>
              </mc:Choice>
              <mc:Fallback>
                <p:oleObj name="Equation" r:id="rId5" imgW="5283000" imgH="152388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38" y="2311404"/>
                        <a:ext cx="5610225" cy="1617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9"/>
          <p:cNvGraphicFramePr>
            <a:graphicFrameLocks noChangeAspect="1"/>
          </p:cNvGraphicFramePr>
          <p:nvPr/>
        </p:nvGraphicFramePr>
        <p:xfrm>
          <a:off x="1897072" y="4025915"/>
          <a:ext cx="4032250" cy="161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38" name="Equation" r:id="rId7" imgW="3797280" imgH="1523880" progId="Equation.DSMT4">
                  <p:embed/>
                </p:oleObj>
              </mc:Choice>
              <mc:Fallback>
                <p:oleObj name="Equation" r:id="rId7" imgW="3797280" imgH="152388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7072" y="4025915"/>
                        <a:ext cx="4032250" cy="1617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804" name="Object 4"/>
          <p:cNvGraphicFramePr>
            <a:graphicFrameLocks noChangeAspect="1"/>
          </p:cNvGraphicFramePr>
          <p:nvPr/>
        </p:nvGraphicFramePr>
        <p:xfrm>
          <a:off x="1349376" y="571500"/>
          <a:ext cx="3436938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9" name="Equation" r:id="rId3" imgW="2501640" imgH="583920" progId="Equation.DSMT4">
                  <p:embed/>
                </p:oleObj>
              </mc:Choice>
              <mc:Fallback>
                <p:oleObj name="Equation" r:id="rId3" imgW="2501640" imgH="58392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9376" y="571500"/>
                        <a:ext cx="3436938" cy="801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6"/>
          <p:cNvGraphicFramePr>
            <a:graphicFrameLocks noChangeAspect="1"/>
          </p:cNvGraphicFramePr>
          <p:nvPr/>
        </p:nvGraphicFramePr>
        <p:xfrm>
          <a:off x="3114675" y="1357313"/>
          <a:ext cx="2422525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60" name="Equation" r:id="rId5" imgW="1523880" imgH="583920" progId="Equation.DSMT4">
                  <p:embed/>
                </p:oleObj>
              </mc:Choice>
              <mc:Fallback>
                <p:oleObj name="Equation" r:id="rId5" imgW="1523880" imgH="58392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4675" y="1357313"/>
                        <a:ext cx="2422525" cy="928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矩形 13"/>
          <p:cNvSpPr/>
          <p:nvPr/>
        </p:nvSpPr>
        <p:spPr>
          <a:xfrm>
            <a:off x="943427" y="1585904"/>
            <a:ext cx="21210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/>
              <a:t>由定理</a:t>
            </a:r>
            <a:r>
              <a:rPr lang="en-US" altLang="zh-CN" sz="2800" dirty="0"/>
              <a:t>5.4</a:t>
            </a:r>
            <a:r>
              <a:rPr lang="zh-CN" altLang="en-US" sz="2800" dirty="0"/>
              <a:t>得</a:t>
            </a:r>
          </a:p>
        </p:txBody>
      </p:sp>
      <p:sp>
        <p:nvSpPr>
          <p:cNvPr id="18" name="矩形 17"/>
          <p:cNvSpPr/>
          <p:nvPr/>
        </p:nvSpPr>
        <p:spPr>
          <a:xfrm>
            <a:off x="566271" y="714356"/>
            <a:ext cx="4844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latin typeface="+mn-ea"/>
              </a:rPr>
              <a:t>2</a:t>
            </a:r>
            <a:r>
              <a:rPr lang="en-US" altLang="zh-CN" sz="2800" dirty="0"/>
              <a:t>)</a:t>
            </a:r>
            <a:endParaRPr lang="zh-CN" altLang="en-US" sz="2800" dirty="0"/>
          </a:p>
        </p:txBody>
      </p:sp>
      <p:graphicFrame>
        <p:nvGraphicFramePr>
          <p:cNvPr id="15" name="Object 13"/>
          <p:cNvGraphicFramePr>
            <a:graphicFrameLocks noChangeAspect="1"/>
          </p:cNvGraphicFramePr>
          <p:nvPr/>
        </p:nvGraphicFramePr>
        <p:xfrm>
          <a:off x="1285852" y="2214554"/>
          <a:ext cx="4070350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61" name="公式" r:id="rId7" imgW="2298600" imgH="482400" progId="Equation.3">
                  <p:embed/>
                </p:oleObj>
              </mc:Choice>
              <mc:Fallback>
                <p:oleObj name="公式" r:id="rId7" imgW="2298600" imgH="4824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52" y="2214554"/>
                        <a:ext cx="4070350" cy="854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500034" y="2285992"/>
            <a:ext cx="543739" cy="574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dirty="0">
                <a:ea typeface="宋体" pitchFamily="2" charset="-122"/>
                <a:cs typeface="Times New Roman" pitchFamily="18" charset="0"/>
              </a:rPr>
              <a:t>由</a:t>
            </a: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457200" y="3211994"/>
            <a:ext cx="543739" cy="574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dirty="0">
                <a:ea typeface="宋体" pitchFamily="2" charset="-122"/>
                <a:cs typeface="Times New Roman" pitchFamily="18" charset="0"/>
              </a:rPr>
              <a:t>得</a:t>
            </a:r>
          </a:p>
        </p:txBody>
      </p:sp>
      <p:graphicFrame>
        <p:nvGraphicFramePr>
          <p:cNvPr id="12" name="Object 9"/>
          <p:cNvGraphicFramePr>
            <a:graphicFrameLocks noChangeAspect="1"/>
          </p:cNvGraphicFramePr>
          <p:nvPr/>
        </p:nvGraphicFramePr>
        <p:xfrm>
          <a:off x="874713" y="3314700"/>
          <a:ext cx="6318250" cy="180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62" name="Equation" r:id="rId9" imgW="5613120" imgH="1600200" progId="Equation.DSMT4">
                  <p:embed/>
                </p:oleObj>
              </mc:Choice>
              <mc:Fallback>
                <p:oleObj name="Equation" r:id="rId9" imgW="5613120" imgH="16002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4713" y="3314700"/>
                        <a:ext cx="6318250" cy="1800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9"/>
          <p:cNvGraphicFramePr>
            <a:graphicFrameLocks noChangeAspect="1"/>
          </p:cNvGraphicFramePr>
          <p:nvPr/>
        </p:nvGraphicFramePr>
        <p:xfrm>
          <a:off x="1735147" y="5018088"/>
          <a:ext cx="4194175" cy="172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63" name="Equation" r:id="rId11" imgW="3949560" imgH="1625400" progId="Equation.DSMT4">
                  <p:embed/>
                </p:oleObj>
              </mc:Choice>
              <mc:Fallback>
                <p:oleObj name="Equation" r:id="rId11" imgW="3949560" imgH="162540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5147" y="5018088"/>
                        <a:ext cx="4194175" cy="1725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214290"/>
            <a:ext cx="628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习题</a:t>
            </a:r>
            <a:r>
              <a:rPr lang="en-US" altLang="zh-CN" sz="2800" dirty="0"/>
              <a:t>1----25      2)</a:t>
            </a:r>
            <a:endParaRPr lang="zh-CN" alt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580996" y="785794"/>
            <a:ext cx="628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在电话号码本中任取一个电话号码，求</a:t>
            </a:r>
            <a:endParaRPr lang="en-US" altLang="zh-CN" sz="2800" dirty="0"/>
          </a:p>
          <a:p>
            <a:r>
              <a:rPr lang="en-US" altLang="zh-CN" sz="2800" dirty="0"/>
              <a:t>2</a:t>
            </a:r>
            <a:r>
              <a:rPr lang="zh-CN" altLang="en-US" sz="2800" dirty="0"/>
              <a:t>）后面四个数字中最大数字是</a:t>
            </a:r>
            <a:r>
              <a:rPr lang="en-US" altLang="zh-CN" sz="2800" dirty="0"/>
              <a:t>5</a:t>
            </a:r>
            <a:r>
              <a:rPr lang="zh-CN" altLang="en-US" sz="2800" dirty="0"/>
              <a:t>的概率</a:t>
            </a:r>
          </a:p>
        </p:txBody>
      </p:sp>
      <p:sp>
        <p:nvSpPr>
          <p:cNvPr id="21" name="矩形 20"/>
          <p:cNvSpPr/>
          <p:nvPr/>
        </p:nvSpPr>
        <p:spPr>
          <a:xfrm>
            <a:off x="285720" y="1785926"/>
            <a:ext cx="726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解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: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152862" y="1857364"/>
            <a:ext cx="60067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/>
              <a:t>记：</a:t>
            </a:r>
            <a:r>
              <a:rPr lang="en-US" altLang="zh-CN" sz="2800" dirty="0"/>
              <a:t>A={</a:t>
            </a:r>
            <a:r>
              <a:rPr lang="zh-CN" altLang="en-US" sz="2800" dirty="0"/>
              <a:t>后面四个数字中最大数字是</a:t>
            </a:r>
            <a:r>
              <a:rPr lang="en-US" altLang="zh-CN" sz="2800" dirty="0"/>
              <a:t>5}</a:t>
            </a:r>
            <a:endParaRPr lang="zh-CN" altLang="en-US" sz="2800" dirty="0"/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1012225" y="2571744"/>
            <a:ext cx="58181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dirty="0"/>
              <a:t>后面四个数字</a:t>
            </a:r>
            <a:r>
              <a:rPr kumimoji="0" lang="zh-CN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宋体" pitchFamily="2" charset="-122"/>
              </a:rPr>
              <a:t>不同的取法总数为</a:t>
            </a:r>
            <a:r>
              <a:rPr kumimoji="0" lang="zh-CN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宋体" pitchFamily="2" charset="-122"/>
              </a:rPr>
              <a:t>：</a:t>
            </a:r>
            <a:endParaRPr kumimoji="0" lang="zh-CN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  <a:cs typeface="宋体" pitchFamily="2" charset="-122"/>
            </a:endParaRPr>
          </a:p>
        </p:txBody>
      </p:sp>
      <p:graphicFrame>
        <p:nvGraphicFramePr>
          <p:cNvPr id="24" name="Object 21"/>
          <p:cNvGraphicFramePr>
            <a:graphicFrameLocks noChangeAspect="1"/>
          </p:cNvGraphicFramePr>
          <p:nvPr/>
        </p:nvGraphicFramePr>
        <p:xfrm>
          <a:off x="6429388" y="2571744"/>
          <a:ext cx="1300162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公式" r:id="rId3" imgW="558720" imgH="228600" progId="Equation.3">
                  <p:embed/>
                </p:oleObj>
              </mc:Choice>
              <mc:Fallback>
                <p:oleObj name="公式" r:id="rId3" imgW="558720" imgH="2286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88" y="2571744"/>
                        <a:ext cx="1300162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1086857" y="3286124"/>
            <a:ext cx="4314828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宋体" pitchFamily="2" charset="-122"/>
              </a:rPr>
              <a:t>有利于</a:t>
            </a:r>
            <a:r>
              <a:rPr kumimoji="0" lang="en-US" altLang="zh-CN" sz="2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宋体" pitchFamily="2" charset="-122"/>
              </a:rPr>
              <a:t>A </a:t>
            </a:r>
            <a:r>
              <a:rPr kumimoji="0" lang="zh-CN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宋体" pitchFamily="2" charset="-122"/>
              </a:rPr>
              <a:t>的取法数 </a:t>
            </a:r>
            <a:r>
              <a:rPr kumimoji="0" lang="en-US" altLang="zh-CN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宋体" pitchFamily="2" charset="-122"/>
              </a:rPr>
              <a:t>n</a:t>
            </a:r>
            <a:r>
              <a:rPr kumimoji="0" lang="en-US" altLang="zh-CN" sz="2800" b="1" i="0" u="none" strike="noStrike" cap="none" normalizeH="0" baseline="-25000" dirty="0" err="1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宋体" pitchFamily="2" charset="-122"/>
              </a:rPr>
              <a:t>A</a:t>
            </a:r>
            <a:r>
              <a:rPr kumimoji="0" lang="en-US" altLang="zh-CN" sz="2800" b="1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宋体" pitchFamily="2" charset="-122"/>
              </a:rPr>
              <a:t> </a:t>
            </a:r>
            <a:r>
              <a:rPr kumimoji="0" lang="en-US" altLang="zh-CN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宋体" pitchFamily="2" charset="-122"/>
              </a:rPr>
              <a:t>:</a:t>
            </a:r>
            <a:endParaRPr kumimoji="0" lang="zh-CN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  <a:cs typeface="宋体" pitchFamily="2" charset="-122"/>
            </a:endParaRPr>
          </a:p>
        </p:txBody>
      </p:sp>
      <p:graphicFrame>
        <p:nvGraphicFramePr>
          <p:cNvPr id="26" name="Object 44"/>
          <p:cNvGraphicFramePr>
            <a:graphicFrameLocks noChangeAspect="1"/>
          </p:cNvGraphicFramePr>
          <p:nvPr/>
        </p:nvGraphicFramePr>
        <p:xfrm>
          <a:off x="5214942" y="4214818"/>
          <a:ext cx="976313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公式" r:id="rId5" imgW="444240" imgH="203040" progId="Equation.3">
                  <p:embed/>
                </p:oleObj>
              </mc:Choice>
              <mc:Fallback>
                <p:oleObj name="公式" r:id="rId5" imgW="444240" imgH="20304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42" y="4214818"/>
                        <a:ext cx="976313" cy="379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1086857" y="4073532"/>
            <a:ext cx="4314828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宋体" pitchFamily="2" charset="-122"/>
              </a:rPr>
              <a:t>有利于</a:t>
            </a:r>
            <a:r>
              <a:rPr kumimoji="0" lang="en-US" altLang="zh-CN" sz="2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宋体" pitchFamily="2" charset="-122"/>
              </a:rPr>
              <a:t>A </a:t>
            </a:r>
            <a:r>
              <a:rPr kumimoji="0" lang="zh-CN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宋体" pitchFamily="2" charset="-122"/>
              </a:rPr>
              <a:t>的取法数 </a:t>
            </a:r>
            <a:r>
              <a:rPr kumimoji="0" lang="en-US" altLang="zh-CN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宋体" pitchFamily="2" charset="-122"/>
              </a:rPr>
              <a:t>n</a:t>
            </a:r>
            <a:r>
              <a:rPr kumimoji="0" lang="en-US" altLang="zh-CN" sz="2800" b="1" i="0" u="none" strike="noStrike" cap="none" normalizeH="0" baseline="-25000" dirty="0" err="1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宋体" pitchFamily="2" charset="-122"/>
              </a:rPr>
              <a:t>A</a:t>
            </a:r>
            <a:r>
              <a:rPr kumimoji="0" lang="en-US" altLang="zh-CN" sz="2800" b="1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宋体" pitchFamily="2" charset="-122"/>
              </a:rPr>
              <a:t> </a:t>
            </a:r>
            <a:r>
              <a:rPr kumimoji="0" lang="en-US" altLang="zh-CN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宋体" pitchFamily="2" charset="-122"/>
              </a:rPr>
              <a:t>:</a:t>
            </a:r>
            <a:endParaRPr kumimoji="0" lang="zh-CN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  <a:cs typeface="宋体" pitchFamily="2" charset="-122"/>
            </a:endParaRPr>
          </a:p>
        </p:txBody>
      </p:sp>
      <p:graphicFrame>
        <p:nvGraphicFramePr>
          <p:cNvPr id="28" name="Object 13"/>
          <p:cNvGraphicFramePr>
            <a:graphicFrameLocks noChangeAspect="1"/>
          </p:cNvGraphicFramePr>
          <p:nvPr/>
        </p:nvGraphicFramePr>
        <p:xfrm>
          <a:off x="2357422" y="5072074"/>
          <a:ext cx="1903412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公式" r:id="rId7" imgW="952200" imgH="419040" progId="Equation.3">
                  <p:embed/>
                </p:oleObj>
              </mc:Choice>
              <mc:Fallback>
                <p:oleObj name="公式" r:id="rId7" imgW="952200" imgH="4190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7422" y="5072074"/>
                        <a:ext cx="1903412" cy="836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矩形 28"/>
          <p:cNvSpPr/>
          <p:nvPr/>
        </p:nvSpPr>
        <p:spPr>
          <a:xfrm>
            <a:off x="1071538" y="5263234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prstClr val="black"/>
                </a:solidFill>
              </a:rPr>
              <a:t>故</a:t>
            </a:r>
            <a:endParaRPr lang="zh-CN" altLang="en-US" dirty="0"/>
          </a:p>
        </p:txBody>
      </p:sp>
      <p:graphicFrame>
        <p:nvGraphicFramePr>
          <p:cNvPr id="2" name="Object 44"/>
          <p:cNvGraphicFramePr>
            <a:graphicFrameLocks noChangeAspect="1"/>
          </p:cNvGraphicFramePr>
          <p:nvPr/>
        </p:nvGraphicFramePr>
        <p:xfrm>
          <a:off x="5032375" y="3429000"/>
          <a:ext cx="3040063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公式" r:id="rId9" imgW="1384200" imgH="228600" progId="Equation.3">
                  <p:embed/>
                </p:oleObj>
              </mc:Choice>
              <mc:Fallback>
                <p:oleObj name="公式" r:id="rId9" imgW="1384200" imgH="22860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2375" y="3429000"/>
                        <a:ext cx="3040063" cy="427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9" grpId="0" autoUpdateAnimBg="0"/>
      <p:bldP spid="21" grpId="0" autoUpdateAnimBg="0"/>
      <p:bldP spid="22" grpId="0" autoUpdateAnimBg="0"/>
      <p:bldP spid="23" grpId="0"/>
      <p:bldP spid="25" grpId="0"/>
      <p:bldP spid="27" grpId="0"/>
      <p:bldP spid="2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571472" y="1271459"/>
            <a:ext cx="392909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设总体</a:t>
            </a:r>
            <a:r>
              <a:rPr lang="en-US" altLang="zh-CN" sz="2800" i="1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X </a:t>
            </a:r>
            <a:r>
              <a:rPr lang="zh-CN" altLang="en-US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的</a:t>
            </a:r>
            <a:r>
              <a:rPr kumimoji="1" lang="zh-CN" altLang="zh-CN" sz="2800" dirty="0">
                <a:latin typeface="Times New Roman" pitchFamily="18" charset="0"/>
                <a:cs typeface="Times New Roman" pitchFamily="18" charset="0"/>
              </a:rPr>
              <a:t>概率密度</a:t>
            </a:r>
            <a:r>
              <a:rPr lang="zh-CN" altLang="en-US" sz="2800" dirty="0">
                <a:latin typeface="Times New Roman" pitchFamily="18" charset="0"/>
              </a:rPr>
              <a:t>为</a:t>
            </a:r>
            <a:endParaRPr lang="zh-CN" altLang="en-US" sz="2800" dirty="0"/>
          </a:p>
          <a:p>
            <a:endParaRPr lang="zh-CN" altLang="en-US" dirty="0"/>
          </a:p>
        </p:txBody>
      </p:sp>
      <p:graphicFrame>
        <p:nvGraphicFramePr>
          <p:cNvPr id="24578" name="Object 9"/>
          <p:cNvGraphicFramePr>
            <a:graphicFrameLocks noChangeAspect="1"/>
          </p:cNvGraphicFramePr>
          <p:nvPr/>
        </p:nvGraphicFramePr>
        <p:xfrm>
          <a:off x="1643043" y="1890714"/>
          <a:ext cx="4071966" cy="1590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78" name="Equation" r:id="rId3" imgW="3898800" imgH="1523880" progId="Equation.DSMT4">
                  <p:embed/>
                </p:oleObj>
              </mc:Choice>
              <mc:Fallback>
                <p:oleObj name="Equation" r:id="rId3" imgW="3898800" imgH="152388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43" y="1890714"/>
                        <a:ext cx="4071966" cy="15906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714348" y="619764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习题</a:t>
            </a:r>
            <a:r>
              <a:rPr lang="en-US" altLang="zh-CN" sz="2800" dirty="0"/>
              <a:t>6—1—4</a:t>
            </a:r>
            <a:endParaRPr lang="zh-CN" altLang="en-US" sz="2800" dirty="0"/>
          </a:p>
        </p:txBody>
      </p:sp>
      <p:sp>
        <p:nvSpPr>
          <p:cNvPr id="17" name="矩形 16"/>
          <p:cNvSpPr/>
          <p:nvPr/>
        </p:nvSpPr>
        <p:spPr>
          <a:xfrm>
            <a:off x="522840" y="3500438"/>
            <a:ext cx="79782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其中</a:t>
            </a:r>
            <a:r>
              <a:rPr lang="en-US" altLang="zh-CN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k</a:t>
            </a:r>
            <a:r>
              <a:rPr lang="zh-CN" altLang="en-US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为已知正整数，</a:t>
            </a:r>
            <a:r>
              <a:rPr lang="zh-CN" altLang="en-US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  <a:sym typeface="Mathematica1"/>
              </a:rPr>
              <a:t>未知</a:t>
            </a:r>
            <a:r>
              <a:rPr lang="en-US" altLang="zh-CN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  <a:sym typeface="Mathematica1"/>
              </a:rPr>
              <a:t>.  </a:t>
            </a:r>
            <a:r>
              <a:rPr lang="zh-CN" altLang="en-US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求</a:t>
            </a:r>
            <a:r>
              <a:rPr lang="zh-CN" altLang="en-US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  <a:sym typeface="Mathematica1"/>
              </a:rPr>
              <a:t></a:t>
            </a:r>
            <a:r>
              <a:rPr lang="zh-CN" altLang="en-US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</a:rPr>
              <a:t>的矩估计</a:t>
            </a:r>
            <a:endParaRPr kumimoji="1" lang="en-US" altLang="zh-CN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57158" y="4214818"/>
            <a:ext cx="726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解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: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graphicFrame>
        <p:nvGraphicFramePr>
          <p:cNvPr id="28" name="Object 13"/>
          <p:cNvGraphicFramePr>
            <a:graphicFrameLocks noChangeAspect="1"/>
          </p:cNvGraphicFramePr>
          <p:nvPr/>
        </p:nvGraphicFramePr>
        <p:xfrm>
          <a:off x="1357291" y="4214818"/>
          <a:ext cx="4929222" cy="10053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79" name="Equation" r:id="rId5" imgW="2184120" imgH="444240" progId="Equation.DSMT4">
                  <p:embed/>
                </p:oleObj>
              </mc:Choice>
              <mc:Fallback>
                <p:oleObj name="Equation" r:id="rId5" imgW="2184120" imgH="4442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7291" y="4214818"/>
                        <a:ext cx="4929222" cy="100531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3"/>
          <p:cNvGraphicFramePr>
            <a:graphicFrameLocks noChangeAspect="1"/>
          </p:cNvGraphicFramePr>
          <p:nvPr/>
        </p:nvGraphicFramePr>
        <p:xfrm>
          <a:off x="1741510" y="5353050"/>
          <a:ext cx="6045200" cy="100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80" name="Equation" r:id="rId7" imgW="2679480" imgH="444240" progId="Equation.DSMT4">
                  <p:embed/>
                </p:oleObj>
              </mc:Choice>
              <mc:Fallback>
                <p:oleObj name="Equation" r:id="rId7" imgW="2679480" imgH="44424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1510" y="5353050"/>
                        <a:ext cx="6045200" cy="1004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3"/>
          <p:cNvGraphicFramePr>
            <a:graphicFrameLocks noChangeAspect="1"/>
          </p:cNvGraphicFramePr>
          <p:nvPr/>
        </p:nvGraphicFramePr>
        <p:xfrm>
          <a:off x="571472" y="714356"/>
          <a:ext cx="6361113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05" name="Equation" r:id="rId3" imgW="2819160" imgH="444240" progId="Equation.DSMT4">
                  <p:embed/>
                </p:oleObj>
              </mc:Choice>
              <mc:Fallback>
                <p:oleObj name="Equation" r:id="rId3" imgW="2819160" imgH="4442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714356"/>
                        <a:ext cx="6361113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5"/>
          <p:cNvGraphicFramePr>
            <a:graphicFrameLocks noChangeAspect="1"/>
          </p:cNvGraphicFramePr>
          <p:nvPr/>
        </p:nvGraphicFramePr>
        <p:xfrm>
          <a:off x="642910" y="2357430"/>
          <a:ext cx="5200014" cy="1000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06" name="Equation" r:id="rId5" imgW="2184120" imgH="419040" progId="Equation.DSMT4">
                  <p:embed/>
                </p:oleObj>
              </mc:Choice>
              <mc:Fallback>
                <p:oleObj name="Equation" r:id="rId5" imgW="2184120" imgH="41904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10" y="2357430"/>
                        <a:ext cx="5200014" cy="10001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14348" y="1790671"/>
            <a:ext cx="646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/>
              <a:t>…</a:t>
            </a:r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/>
        </p:nvGraphicFramePr>
        <p:xfrm>
          <a:off x="714348" y="3429000"/>
          <a:ext cx="2568575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07" name="Equation" r:id="rId7" imgW="1079280" imgH="419040" progId="Equation.DSMT4">
                  <p:embed/>
                </p:oleObj>
              </mc:Choice>
              <mc:Fallback>
                <p:oleObj name="Equation" r:id="rId7" imgW="1079280" imgH="41904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3429000"/>
                        <a:ext cx="2568575" cy="1000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685800" y="4929198"/>
            <a:ext cx="4318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0" dirty="0">
                <a:latin typeface="Times New Roman" pitchFamily="18" charset="0"/>
                <a:cs typeface="Times New Roman" pitchFamily="18" charset="0"/>
              </a:rPr>
              <a:t>令</a:t>
            </a:r>
          </a:p>
        </p:txBody>
      </p:sp>
      <p:graphicFrame>
        <p:nvGraphicFramePr>
          <p:cNvPr id="13" name="Object 7"/>
          <p:cNvGraphicFramePr>
            <a:graphicFrameLocks noChangeAspect="1"/>
          </p:cNvGraphicFramePr>
          <p:nvPr/>
        </p:nvGraphicFramePr>
        <p:xfrm>
          <a:off x="1600200" y="4572008"/>
          <a:ext cx="1750732" cy="1192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08" name="Equation" r:id="rId9" imgW="1422360" imgH="825480" progId="Equation.DSMT4">
                  <p:embed/>
                </p:oleObj>
              </mc:Choice>
              <mc:Fallback>
                <p:oleObj name="Equation" r:id="rId9" imgW="1422360" imgH="8254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572008"/>
                        <a:ext cx="1750732" cy="11922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670675" y="6000768"/>
            <a:ext cx="268687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/>
              <a:t>得</a:t>
            </a:r>
            <a:r>
              <a:rPr lang="zh-CN" altLang="en-US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  <a:sym typeface="Mathematica1"/>
              </a:rPr>
              <a:t></a:t>
            </a:r>
            <a:r>
              <a:rPr lang="zh-CN" altLang="en-US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</a:rPr>
              <a:t>的矩估计</a:t>
            </a:r>
            <a:endParaRPr kumimoji="1" lang="en-US" altLang="zh-CN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zh-CN" altLang="en-US" sz="2800" b="0" dirty="0"/>
          </a:p>
        </p:txBody>
      </p:sp>
      <p:graphicFrame>
        <p:nvGraphicFramePr>
          <p:cNvPr id="5" name="Object 7"/>
          <p:cNvGraphicFramePr>
            <a:graphicFrameLocks noChangeAspect="1"/>
          </p:cNvGraphicFramePr>
          <p:nvPr/>
        </p:nvGraphicFramePr>
        <p:xfrm>
          <a:off x="3286116" y="5643578"/>
          <a:ext cx="1047750" cy="104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09" name="Equation" r:id="rId11" imgW="850680" imgH="723600" progId="Equation.DSMT4">
                  <p:embed/>
                </p:oleObj>
              </mc:Choice>
              <mc:Fallback>
                <p:oleObj name="Equation" r:id="rId11" imgW="850680" imgH="7236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16" y="5643578"/>
                        <a:ext cx="1047750" cy="1044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571472" y="1214422"/>
            <a:ext cx="392909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设总体</a:t>
            </a:r>
            <a:r>
              <a:rPr lang="en-US" altLang="zh-CN" sz="2800" i="1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X </a:t>
            </a:r>
            <a:r>
              <a:rPr lang="zh-CN" altLang="en-US" sz="2800" dirty="0">
                <a:solidFill>
                  <a:prstClr val="black"/>
                </a:solidFill>
                <a:latin typeface="宋体"/>
                <a:cs typeface="Times New Roman" pitchFamily="18" charset="0"/>
              </a:rPr>
              <a:t>的</a:t>
            </a:r>
            <a:r>
              <a:rPr kumimoji="1" lang="zh-CN" altLang="zh-CN" sz="2800" dirty="0">
                <a:latin typeface="Times New Roman" pitchFamily="18" charset="0"/>
                <a:cs typeface="Times New Roman" pitchFamily="18" charset="0"/>
              </a:rPr>
              <a:t>概率密度</a:t>
            </a:r>
            <a:r>
              <a:rPr lang="zh-CN" altLang="en-US" sz="2800" dirty="0">
                <a:latin typeface="Times New Roman" pitchFamily="18" charset="0"/>
              </a:rPr>
              <a:t>为</a:t>
            </a:r>
            <a:endParaRPr lang="zh-CN" altLang="en-US" sz="2800" dirty="0"/>
          </a:p>
          <a:p>
            <a:endParaRPr lang="zh-CN" altLang="en-US" dirty="0"/>
          </a:p>
        </p:txBody>
      </p:sp>
      <p:graphicFrame>
        <p:nvGraphicFramePr>
          <p:cNvPr id="24578" name="Object 9"/>
          <p:cNvGraphicFramePr>
            <a:graphicFrameLocks noChangeAspect="1"/>
          </p:cNvGraphicFramePr>
          <p:nvPr/>
        </p:nvGraphicFramePr>
        <p:xfrm>
          <a:off x="1789113" y="1800327"/>
          <a:ext cx="3779837" cy="1538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29" name="Equation" r:id="rId3" imgW="3619440" imgH="1473120" progId="Equation.DSMT4">
                  <p:embed/>
                </p:oleObj>
              </mc:Choice>
              <mc:Fallback>
                <p:oleObj name="Equation" r:id="rId3" imgW="3619440" imgH="147312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9113" y="1800327"/>
                        <a:ext cx="3779837" cy="1538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714348" y="619764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习题</a:t>
            </a:r>
            <a:r>
              <a:rPr lang="en-US" altLang="zh-CN" sz="2800" dirty="0"/>
              <a:t>6—1—5</a:t>
            </a:r>
            <a:endParaRPr lang="zh-CN" altLang="en-US" sz="2800" dirty="0"/>
          </a:p>
        </p:txBody>
      </p:sp>
      <p:sp>
        <p:nvSpPr>
          <p:cNvPr id="17" name="矩形 16"/>
          <p:cNvSpPr/>
          <p:nvPr/>
        </p:nvSpPr>
        <p:spPr>
          <a:xfrm>
            <a:off x="522840" y="3357562"/>
            <a:ext cx="79782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其中</a:t>
            </a:r>
            <a:r>
              <a:rPr lang="en-US" altLang="zh-CN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  <a:sym typeface="Mathematica1"/>
              </a:rPr>
              <a:t>&gt;0, , a</a:t>
            </a:r>
            <a:r>
              <a:rPr lang="zh-CN" altLang="en-US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  <a:sym typeface="Mathematica1"/>
              </a:rPr>
              <a:t>是未</a:t>
            </a:r>
            <a:r>
              <a:rPr lang="zh-CN" altLang="en-US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知参数</a:t>
            </a:r>
            <a:r>
              <a:rPr lang="en-US" altLang="zh-CN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  <a:sym typeface="Mathematica1"/>
              </a:rPr>
              <a:t>.  </a:t>
            </a:r>
            <a:r>
              <a:rPr lang="zh-CN" altLang="en-US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求</a:t>
            </a:r>
            <a:endParaRPr lang="en-US" altLang="zh-CN" sz="2800" b="1" dirty="0">
              <a:solidFill>
                <a:srgbClr val="0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r>
              <a:rPr lang="en-US" altLang="zh-CN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  <a:sym typeface="Mathematica1"/>
              </a:rPr>
              <a:t>  1)   , a</a:t>
            </a:r>
            <a:r>
              <a:rPr lang="zh-CN" altLang="en-US" sz="2800" b="1" dirty="0">
                <a:latin typeface="Times New Roman" pitchFamily="18" charset="0"/>
              </a:rPr>
              <a:t>的矩估计</a:t>
            </a:r>
            <a:endParaRPr lang="en-US" altLang="zh-CN" sz="2800" b="1" dirty="0">
              <a:latin typeface="Times New Roman" pitchFamily="18" charset="0"/>
            </a:endParaRPr>
          </a:p>
          <a:p>
            <a:r>
              <a:rPr lang="en-US" altLang="zh-CN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  <a:sym typeface="Mathematica1"/>
              </a:rPr>
              <a:t>  2)   , a</a:t>
            </a:r>
            <a:r>
              <a:rPr lang="zh-CN" altLang="en-US" sz="2800" b="1" dirty="0">
                <a:latin typeface="Times New Roman" pitchFamily="18" charset="0"/>
              </a:rPr>
              <a:t>的</a:t>
            </a:r>
            <a:r>
              <a:rPr lang="zh-CN" altLang="en-US" sz="2800" b="1" kern="0" dirty="0">
                <a:latin typeface="Times New Roman" pitchFamily="18" charset="0"/>
                <a:cs typeface="Times New Roman" pitchFamily="18" charset="0"/>
              </a:rPr>
              <a:t>极大似然估计</a:t>
            </a:r>
            <a:endParaRPr kumimoji="1" lang="en-US" altLang="zh-CN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57158" y="5000636"/>
            <a:ext cx="726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解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: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928662" y="5000636"/>
            <a:ext cx="574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  <a:sym typeface="Mathematica1"/>
              </a:rPr>
              <a:t> 1)</a:t>
            </a:r>
            <a:endParaRPr lang="zh-CN" altLang="en-US" dirty="0"/>
          </a:p>
        </p:txBody>
      </p:sp>
      <p:graphicFrame>
        <p:nvGraphicFramePr>
          <p:cNvPr id="4" name="Object 13"/>
          <p:cNvGraphicFramePr>
            <a:graphicFrameLocks noChangeAspect="1"/>
          </p:cNvGraphicFramePr>
          <p:nvPr/>
        </p:nvGraphicFramePr>
        <p:xfrm>
          <a:off x="1846263" y="4786313"/>
          <a:ext cx="3868737" cy="97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0" name="Equation" r:id="rId5" imgW="1714320" imgH="431640" progId="Equation.DSMT4">
                  <p:embed/>
                </p:oleObj>
              </mc:Choice>
              <mc:Fallback>
                <p:oleObj name="Equation" r:id="rId5" imgW="1714320" imgH="4316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6263" y="4786313"/>
                        <a:ext cx="3868737" cy="976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/>
          <p:cNvGraphicFramePr>
            <a:graphicFrameLocks noChangeAspect="1"/>
          </p:cNvGraphicFramePr>
          <p:nvPr/>
        </p:nvGraphicFramePr>
        <p:xfrm>
          <a:off x="2120900" y="5786438"/>
          <a:ext cx="4094163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1" name="Equation" r:id="rId7" imgW="1612800" imgH="393480" progId="Equation.DSMT4">
                  <p:embed/>
                </p:oleObj>
              </mc:Choice>
              <mc:Fallback>
                <p:oleObj name="Equation" r:id="rId7" imgW="1612800" imgH="39348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0900" y="5786438"/>
                        <a:ext cx="4094163" cy="1000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"/>
          <p:cNvGraphicFramePr>
            <a:graphicFrameLocks noChangeAspect="1"/>
          </p:cNvGraphicFramePr>
          <p:nvPr/>
        </p:nvGraphicFramePr>
        <p:xfrm>
          <a:off x="6308725" y="6119813"/>
          <a:ext cx="1192213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2" name="Equation" r:id="rId9" imgW="469800" imgH="177480" progId="Equation.DSMT4">
                  <p:embed/>
                </p:oleObj>
              </mc:Choice>
              <mc:Fallback>
                <p:oleObj name="Equation" r:id="rId9" imgW="469800" imgH="17748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8725" y="6119813"/>
                        <a:ext cx="1192213" cy="452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0" grpId="0"/>
      <p:bldP spid="1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763562" y="4420292"/>
            <a:ext cx="11430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dirty="0"/>
              <a:t>解得</a:t>
            </a:r>
          </a:p>
        </p:txBody>
      </p:sp>
      <p:graphicFrame>
        <p:nvGraphicFramePr>
          <p:cNvPr id="28" name="Object 13"/>
          <p:cNvGraphicFramePr>
            <a:graphicFrameLocks noChangeAspect="1"/>
          </p:cNvGraphicFramePr>
          <p:nvPr/>
        </p:nvGraphicFramePr>
        <p:xfrm>
          <a:off x="1000100" y="428604"/>
          <a:ext cx="4184650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8" name="Equation" r:id="rId3" imgW="1854000" imgH="431640" progId="Equation.DSMT4">
                  <p:embed/>
                </p:oleObj>
              </mc:Choice>
              <mc:Fallback>
                <p:oleObj name="Equation" r:id="rId3" imgW="1854000" imgH="4316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00" y="428604"/>
                        <a:ext cx="4184650" cy="976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3"/>
          <p:cNvGraphicFramePr>
            <a:graphicFrameLocks noChangeAspect="1"/>
          </p:cNvGraphicFramePr>
          <p:nvPr/>
        </p:nvGraphicFramePr>
        <p:xfrm>
          <a:off x="1428727" y="1285860"/>
          <a:ext cx="4310135" cy="928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9" name="Equation" r:id="rId5" imgW="1828800" imgH="393480" progId="Equation.DSMT4">
                  <p:embed/>
                </p:oleObj>
              </mc:Choice>
              <mc:Fallback>
                <p:oleObj name="Equation" r:id="rId5" imgW="1828800" imgH="39348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27" y="1285860"/>
                        <a:ext cx="4310135" cy="9286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3"/>
          <p:cNvGraphicFramePr>
            <a:graphicFrameLocks noChangeAspect="1"/>
          </p:cNvGraphicFramePr>
          <p:nvPr/>
        </p:nvGraphicFramePr>
        <p:xfrm>
          <a:off x="1357290" y="2214554"/>
          <a:ext cx="4548188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0" name="Equation" r:id="rId7" imgW="1930320" imgH="228600" progId="Equation.DSMT4">
                  <p:embed/>
                </p:oleObj>
              </mc:Choice>
              <mc:Fallback>
                <p:oleObj name="Equation" r:id="rId7" imgW="1930320" imgH="22860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7290" y="2214554"/>
                        <a:ext cx="4548188" cy="53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784256" y="3148707"/>
            <a:ext cx="6431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CN" altLang="en-US" sz="2800" dirty="0"/>
              <a:t>令 </a:t>
            </a:r>
          </a:p>
        </p:txBody>
      </p:sp>
      <p:graphicFrame>
        <p:nvGraphicFramePr>
          <p:cNvPr id="15" name="Object 10"/>
          <p:cNvGraphicFramePr>
            <a:graphicFrameLocks noChangeAspect="1"/>
          </p:cNvGraphicFramePr>
          <p:nvPr/>
        </p:nvGraphicFramePr>
        <p:xfrm>
          <a:off x="4121147" y="2728934"/>
          <a:ext cx="3451249" cy="1636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1" name="Equation" r:id="rId9" imgW="1562040" imgH="736560" progId="Equation.DSMT4">
                  <p:embed/>
                </p:oleObj>
              </mc:Choice>
              <mc:Fallback>
                <p:oleObj name="Equation" r:id="rId9" imgW="1562040" imgH="73656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1147" y="2728934"/>
                        <a:ext cx="3451249" cy="163625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3"/>
          <p:cNvGraphicFramePr>
            <a:graphicFrameLocks noChangeAspect="1"/>
          </p:cNvGraphicFramePr>
          <p:nvPr/>
        </p:nvGraphicFramePr>
        <p:xfrm>
          <a:off x="1698656" y="2904233"/>
          <a:ext cx="1493797" cy="11730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2" name="Equation" r:id="rId11" imgW="609480" imgH="482400" progId="Equation.DSMT4">
                  <p:embed/>
                </p:oleObj>
              </mc:Choice>
              <mc:Fallback>
                <p:oleObj name="Equation" r:id="rId11" imgW="609480" imgH="48240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8656" y="2904233"/>
                        <a:ext cx="1493797" cy="11730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3549643" y="3301107"/>
            <a:ext cx="60785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CN" altLang="en-US" sz="2800" dirty="0"/>
              <a:t>即</a:t>
            </a:r>
            <a:r>
              <a:rPr lang="zh-CN" altLang="en-US" dirty="0"/>
              <a:t> </a:t>
            </a:r>
          </a:p>
        </p:txBody>
      </p:sp>
      <p:graphicFrame>
        <p:nvGraphicFramePr>
          <p:cNvPr id="12" name="Object 13"/>
          <p:cNvGraphicFramePr>
            <a:graphicFrameLocks noChangeAspect="1"/>
          </p:cNvGraphicFramePr>
          <p:nvPr/>
        </p:nvGraphicFramePr>
        <p:xfrm>
          <a:off x="1785938" y="4424363"/>
          <a:ext cx="4794250" cy="207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3" name="Equation" r:id="rId13" imgW="2298600" imgH="990360" progId="Equation.DSMT4">
                  <p:embed/>
                </p:oleObj>
              </mc:Choice>
              <mc:Fallback>
                <p:oleObj name="Equation" r:id="rId13" imgW="2298600" imgH="99036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38" y="4424363"/>
                        <a:ext cx="4794250" cy="2076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4" grpId="0"/>
      <p:bldP spid="1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357158" y="785794"/>
            <a:ext cx="574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  <a:sym typeface="Mathematica1"/>
              </a:rPr>
              <a:t> 2)</a:t>
            </a:r>
            <a:endParaRPr lang="zh-CN" altLang="en-US" dirty="0"/>
          </a:p>
        </p:txBody>
      </p:sp>
      <p:graphicFrame>
        <p:nvGraphicFramePr>
          <p:cNvPr id="4" name="Object 9"/>
          <p:cNvGraphicFramePr>
            <a:graphicFrameLocks noChangeAspect="1"/>
          </p:cNvGraphicFramePr>
          <p:nvPr/>
        </p:nvGraphicFramePr>
        <p:xfrm>
          <a:off x="2285984" y="1071563"/>
          <a:ext cx="3781425" cy="1538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80" name="Equation" r:id="rId3" imgW="3619440" imgH="1473120" progId="Equation.DSMT4">
                  <p:embed/>
                </p:oleObj>
              </mc:Choice>
              <mc:Fallback>
                <p:oleObj name="Equation" r:id="rId3" imgW="3619440" imgH="147312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5984" y="1071563"/>
                        <a:ext cx="3781425" cy="1538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1249363" y="642918"/>
            <a:ext cx="26781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i="1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zh-CN" altLang="en-US" sz="2800">
                <a:latin typeface="Times New Roman" pitchFamily="18" charset="0"/>
                <a:cs typeface="Times New Roman" pitchFamily="18" charset="0"/>
              </a:rPr>
              <a:t>的概率密度为</a:t>
            </a: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1166813" y="2476497"/>
            <a:ext cx="43195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i="1" dirty="0">
                <a:latin typeface="Times New Roman" pitchFamily="18" charset="0"/>
                <a:cs typeface="Times New Roman" pitchFamily="18" charset="0"/>
              </a:rPr>
              <a:t>X </a:t>
            </a:r>
            <a:r>
              <a:rPr kumimoji="1" lang="zh-CN" altLang="en-US" sz="2800" dirty="0">
                <a:latin typeface="Times New Roman" pitchFamily="18" charset="0"/>
                <a:cs typeface="Times New Roman" pitchFamily="18" charset="0"/>
                <a:sym typeface="Math1" pitchFamily="2" charset="2"/>
              </a:rPr>
              <a:t>的</a:t>
            </a:r>
            <a:r>
              <a:rPr kumimoji="1" lang="zh-CN" altLang="en-US" sz="2800" dirty="0">
                <a:latin typeface="Times New Roman" pitchFamily="18" charset="0"/>
                <a:cs typeface="Times New Roman" pitchFamily="18" charset="0"/>
              </a:rPr>
              <a:t>似然函数为</a:t>
            </a:r>
          </a:p>
        </p:txBody>
      </p:sp>
      <p:graphicFrame>
        <p:nvGraphicFramePr>
          <p:cNvPr id="24" name="Object 8"/>
          <p:cNvGraphicFramePr>
            <a:graphicFrameLocks noChangeAspect="1"/>
          </p:cNvGraphicFramePr>
          <p:nvPr/>
        </p:nvGraphicFramePr>
        <p:xfrm>
          <a:off x="1365250" y="3286125"/>
          <a:ext cx="5834063" cy="177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81" name="Equation" r:id="rId5" imgW="4838400" imgH="1473120" progId="Equation.DSMT4">
                  <p:embed/>
                </p:oleObj>
              </mc:Choice>
              <mc:Fallback>
                <p:oleObj name="Equation" r:id="rId5" imgW="4838400" imgH="147312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5250" y="3286125"/>
                        <a:ext cx="5834063" cy="1776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8"/>
          <p:cNvGraphicFramePr>
            <a:graphicFrameLocks noChangeAspect="1"/>
          </p:cNvGraphicFramePr>
          <p:nvPr/>
        </p:nvGraphicFramePr>
        <p:xfrm>
          <a:off x="2416175" y="5326063"/>
          <a:ext cx="4533900" cy="1103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82" name="Equation" r:id="rId7" imgW="3759120" imgH="914400" progId="Equation.DSMT4">
                  <p:embed/>
                </p:oleObj>
              </mc:Choice>
              <mc:Fallback>
                <p:oleObj name="Equation" r:id="rId7" imgW="3759120" imgH="91440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6175" y="5326063"/>
                        <a:ext cx="4533900" cy="1103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1" grpId="0"/>
      <p:bldP spid="2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357158" y="714356"/>
            <a:ext cx="574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  <a:sym typeface="Mathematica1"/>
              </a:rPr>
              <a:t> 2)</a:t>
            </a:r>
            <a:endParaRPr lang="zh-CN" altLang="en-US" dirty="0"/>
          </a:p>
        </p:txBody>
      </p:sp>
      <p:graphicFrame>
        <p:nvGraphicFramePr>
          <p:cNvPr id="16387" name="Object 8"/>
          <p:cNvGraphicFramePr>
            <a:graphicFrameLocks noChangeAspect="1"/>
          </p:cNvGraphicFramePr>
          <p:nvPr/>
        </p:nvGraphicFramePr>
        <p:xfrm>
          <a:off x="1071538" y="428604"/>
          <a:ext cx="5727700" cy="1103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2" name="Equation" r:id="rId3" imgW="4749480" imgH="914400" progId="Equation.DSMT4">
                  <p:embed/>
                </p:oleObj>
              </mc:Choice>
              <mc:Fallback>
                <p:oleObj name="Equation" r:id="rId3" imgW="4749480" imgH="9144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38" y="428604"/>
                        <a:ext cx="5727700" cy="1103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5"/>
          <p:cNvGraphicFramePr>
            <a:graphicFrameLocks noChangeAspect="1"/>
          </p:cNvGraphicFramePr>
          <p:nvPr/>
        </p:nvGraphicFramePr>
        <p:xfrm>
          <a:off x="2285984" y="1682745"/>
          <a:ext cx="5389563" cy="1103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3" name="Equation" r:id="rId5" imgW="4470120" imgH="914400" progId="Equation.DSMT4">
                  <p:embed/>
                </p:oleObj>
              </mc:Choice>
              <mc:Fallback>
                <p:oleObj name="Equation" r:id="rId5" imgW="4470120" imgH="9144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5984" y="1682745"/>
                        <a:ext cx="5389563" cy="1103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6"/>
          <p:cNvGraphicFramePr>
            <a:graphicFrameLocks noChangeAspect="1"/>
          </p:cNvGraphicFramePr>
          <p:nvPr/>
        </p:nvGraphicFramePr>
        <p:xfrm>
          <a:off x="1285852" y="3325819"/>
          <a:ext cx="4532313" cy="1103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4" name="Equation" r:id="rId7" imgW="3759120" imgH="914400" progId="Equation.DSMT4">
                  <p:embed/>
                </p:oleObj>
              </mc:Choice>
              <mc:Fallback>
                <p:oleObj name="Equation" r:id="rId7" imgW="3759120" imgH="9144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52" y="3325819"/>
                        <a:ext cx="4532313" cy="1103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矩形 13"/>
          <p:cNvSpPr/>
          <p:nvPr/>
        </p:nvSpPr>
        <p:spPr>
          <a:xfrm>
            <a:off x="857224" y="4902747"/>
            <a:ext cx="7500990" cy="705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65000"/>
              </a:lnSpc>
              <a:spcBef>
                <a:spcPct val="20000"/>
              </a:spcBef>
              <a:spcAft>
                <a:spcPct val="20000"/>
              </a:spcAft>
              <a:buClr>
                <a:srgbClr val="006633"/>
              </a:buClr>
              <a:buSzPct val="70000"/>
            </a:pPr>
            <a:r>
              <a:rPr lang="zh-CN" altLang="en-US" sz="2800" b="1" dirty="0">
                <a:solidFill>
                  <a:srgbClr val="000000"/>
                </a:solidFill>
                <a:latin typeface="Times New Roman" pitchFamily="18" charset="0"/>
                <a:ea typeface="楷体_GB2312" pitchFamily="49" charset="-122"/>
              </a:rPr>
              <a:t>故当                        时，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itchFamily="18" charset="0"/>
                <a:ea typeface="楷体_GB2312" pitchFamily="49" charset="-122"/>
              </a:rPr>
              <a:t>L</a:t>
            </a:r>
            <a:r>
              <a:rPr lang="en-US" altLang="zh-CN" sz="2800" b="1" dirty="0">
                <a:solidFill>
                  <a:srgbClr val="000000"/>
                </a:solidFill>
                <a:latin typeface="Times New Roman" pitchFamily="18" charset="0"/>
                <a:ea typeface="楷体_GB2312" pitchFamily="49" charset="-122"/>
              </a:rPr>
              <a:t>(</a:t>
            </a:r>
            <a:r>
              <a:rPr lang="en-US" altLang="zh-CN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  <a:sym typeface="Mathematica1"/>
              </a:rPr>
              <a:t> ,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itchFamily="18" charset="0"/>
                <a:ea typeface="隶书" pitchFamily="49" charset="-122"/>
              </a:rPr>
              <a:t>a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itchFamily="18" charset="0"/>
                <a:ea typeface="楷体_GB2312" pitchFamily="49" charset="-122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Times New Roman" pitchFamily="18" charset="0"/>
                <a:ea typeface="楷体_GB2312" pitchFamily="49" charset="-122"/>
              </a:rPr>
              <a:t>)</a:t>
            </a:r>
            <a:r>
              <a:rPr lang="zh-CN" altLang="en-US" sz="2800" b="1" dirty="0">
                <a:solidFill>
                  <a:srgbClr val="000000"/>
                </a:solidFill>
                <a:latin typeface="Times New Roman" pitchFamily="18" charset="0"/>
                <a:ea typeface="楷体_GB2312" pitchFamily="49" charset="-122"/>
              </a:rPr>
              <a:t>取得最大值。</a:t>
            </a:r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1778005" y="5117061"/>
          <a:ext cx="2008177" cy="6693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5" name="Equation" r:id="rId9" imgW="1447560" imgH="482400" progId="Equation.DSMT4">
                  <p:embed/>
                </p:oleObj>
              </mc:Choice>
              <mc:Fallback>
                <p:oleObj name="Equation" r:id="rId9" imgW="1447560" imgH="482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8005" y="5117061"/>
                        <a:ext cx="2008177" cy="66939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矩形 16"/>
          <p:cNvSpPr/>
          <p:nvPr/>
        </p:nvSpPr>
        <p:spPr>
          <a:xfrm>
            <a:off x="714348" y="290578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/>
              <a:t>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7"/>
          <p:cNvGraphicFramePr>
            <a:graphicFrameLocks noChangeAspect="1"/>
          </p:cNvGraphicFramePr>
          <p:nvPr/>
        </p:nvGraphicFramePr>
        <p:xfrm>
          <a:off x="609544" y="857232"/>
          <a:ext cx="7488237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28" name="Equation" r:id="rId3" imgW="6210000" imgH="736560" progId="Equation.DSMT4">
                  <p:embed/>
                </p:oleObj>
              </mc:Choice>
              <mc:Fallback>
                <p:oleObj name="Equation" r:id="rId3" imgW="6210000" imgH="73656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544" y="857232"/>
                        <a:ext cx="7488237" cy="889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5" name="Object 9"/>
          <p:cNvGraphicFramePr>
            <a:graphicFrameLocks noChangeAspect="1"/>
          </p:cNvGraphicFramePr>
          <p:nvPr/>
        </p:nvGraphicFramePr>
        <p:xfrm>
          <a:off x="738158" y="1782637"/>
          <a:ext cx="5514975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29" name="Equation" r:id="rId5" imgW="4749480" imgH="736560" progId="Equation.DSMT4">
                  <p:embed/>
                </p:oleObj>
              </mc:Choice>
              <mc:Fallback>
                <p:oleObj name="Equation" r:id="rId5" imgW="4749480" imgH="73656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158" y="1782637"/>
                        <a:ext cx="5514975" cy="854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矩形 18"/>
          <p:cNvSpPr>
            <a:spLocks noChangeArrowheads="1"/>
          </p:cNvSpPr>
          <p:nvPr/>
        </p:nvSpPr>
        <p:spPr bwMode="auto">
          <a:xfrm>
            <a:off x="488899" y="2976563"/>
            <a:ext cx="906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dirty="0"/>
              <a:t>解得</a:t>
            </a:r>
          </a:p>
        </p:txBody>
      </p:sp>
      <p:graphicFrame>
        <p:nvGraphicFramePr>
          <p:cNvPr id="6" name="Object 9"/>
          <p:cNvGraphicFramePr>
            <a:graphicFrameLocks noChangeAspect="1"/>
          </p:cNvGraphicFramePr>
          <p:nvPr/>
        </p:nvGraphicFramePr>
        <p:xfrm>
          <a:off x="2038304" y="3071810"/>
          <a:ext cx="3125788" cy="1192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30" name="Equation" r:id="rId7" imgW="2692080" imgH="1028520" progId="Equation.DSMT4">
                  <p:embed/>
                </p:oleObj>
              </mc:Choice>
              <mc:Fallback>
                <p:oleObj name="Equation" r:id="rId7" imgW="2692080" imgH="102852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8304" y="3071810"/>
                        <a:ext cx="3125788" cy="1192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矩形 19"/>
          <p:cNvSpPr>
            <a:spLocks noChangeArrowheads="1"/>
          </p:cNvSpPr>
          <p:nvPr/>
        </p:nvSpPr>
        <p:spPr bwMode="auto">
          <a:xfrm>
            <a:off x="612781" y="4429132"/>
            <a:ext cx="48164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dirty="0">
                <a:latin typeface="Times New Roman" pitchFamily="18" charset="0"/>
                <a:ea typeface="宋体" pitchFamily="2" charset="-122"/>
              </a:rPr>
              <a:t>故</a:t>
            </a:r>
            <a:r>
              <a:rPr lang="en-US" altLang="zh-CN" sz="280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  <a:sym typeface="Mathematica1"/>
              </a:rPr>
              <a:t> ,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itchFamily="18" charset="0"/>
                <a:ea typeface="隶书" pitchFamily="49" charset="-122"/>
              </a:rPr>
              <a:t>a</a:t>
            </a:r>
            <a:r>
              <a:rPr lang="zh-CN" altLang="en-US" sz="2800" dirty="0">
                <a:latin typeface="Times New Roman" pitchFamily="18" charset="0"/>
              </a:rPr>
              <a:t>的极大似然估计量为：</a:t>
            </a:r>
            <a:endParaRPr lang="zh-CN" altLang="en-US" sz="2800" dirty="0"/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/>
        </p:nvGraphicFramePr>
        <p:xfrm>
          <a:off x="1230295" y="5295918"/>
          <a:ext cx="4879975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31" name="Equation" r:id="rId9" imgW="3517560" imgH="507960" progId="Equation.DSMT4">
                  <p:embed/>
                </p:oleObj>
              </mc:Choice>
              <mc:Fallback>
                <p:oleObj name="Equation" r:id="rId9" imgW="3517560" imgH="5079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0295" y="5295918"/>
                        <a:ext cx="4879975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214290"/>
            <a:ext cx="628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习题</a:t>
            </a:r>
            <a:r>
              <a:rPr lang="en-US" altLang="zh-CN" sz="2800" dirty="0"/>
              <a:t>1----30 (4)    </a:t>
            </a:r>
            <a:r>
              <a:rPr lang="zh-CN" altLang="en-US" sz="2800" dirty="0"/>
              <a:t>证明</a:t>
            </a:r>
            <a:r>
              <a:rPr lang="en-US" altLang="zh-CN" sz="2800" dirty="0"/>
              <a:t>:</a:t>
            </a:r>
            <a:endParaRPr lang="zh-CN" altLang="en-US" sz="2800" dirty="0"/>
          </a:p>
        </p:txBody>
      </p:sp>
      <p:sp>
        <p:nvSpPr>
          <p:cNvPr id="6" name="矩形 5"/>
          <p:cNvSpPr/>
          <p:nvPr/>
        </p:nvSpPr>
        <p:spPr>
          <a:xfrm>
            <a:off x="357158" y="1928802"/>
            <a:ext cx="726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证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: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graphicFrame>
        <p:nvGraphicFramePr>
          <p:cNvPr id="654349" name="Object 13"/>
          <p:cNvGraphicFramePr>
            <a:graphicFrameLocks noChangeAspect="1"/>
          </p:cNvGraphicFramePr>
          <p:nvPr/>
        </p:nvGraphicFramePr>
        <p:xfrm>
          <a:off x="1214414" y="928670"/>
          <a:ext cx="4595813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0" name="公式" r:id="rId3" imgW="2247840" imgH="457200" progId="Equation.3">
                  <p:embed/>
                </p:oleObj>
              </mc:Choice>
              <mc:Fallback>
                <p:oleObj name="公式" r:id="rId3" imgW="224784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14" y="928670"/>
                        <a:ext cx="4595813" cy="933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3"/>
          <p:cNvGraphicFramePr>
            <a:graphicFrameLocks noChangeAspect="1"/>
          </p:cNvGraphicFramePr>
          <p:nvPr/>
        </p:nvGraphicFramePr>
        <p:xfrm>
          <a:off x="1357291" y="2214554"/>
          <a:ext cx="3714776" cy="8081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1" name="Equation" r:id="rId5" imgW="1981080" imgH="431640" progId="Equation.DSMT4">
                  <p:embed/>
                </p:oleObj>
              </mc:Choice>
              <mc:Fallback>
                <p:oleObj name="Equation" r:id="rId5" imgW="1981080" imgH="4316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7291" y="2214554"/>
                        <a:ext cx="3714776" cy="80819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1" name="Object 5"/>
          <p:cNvGraphicFramePr>
            <a:graphicFrameLocks noChangeAspect="1"/>
          </p:cNvGraphicFramePr>
          <p:nvPr/>
        </p:nvGraphicFramePr>
        <p:xfrm>
          <a:off x="5286379" y="2214554"/>
          <a:ext cx="1857389" cy="75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2" name="Equation" r:id="rId7" imgW="1066680" imgH="431640" progId="Equation.DSMT4">
                  <p:embed/>
                </p:oleObj>
              </mc:Choice>
              <mc:Fallback>
                <p:oleObj name="Equation" r:id="rId7" imgW="1066680" imgH="43164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379" y="2214554"/>
                        <a:ext cx="1857389" cy="75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矩形 7"/>
          <p:cNvSpPr/>
          <p:nvPr/>
        </p:nvSpPr>
        <p:spPr>
          <a:xfrm>
            <a:off x="5156634" y="2214554"/>
            <a:ext cx="4219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dirty="0">
                <a:solidFill>
                  <a:srgbClr val="FF0000"/>
                </a:solidFill>
              </a:rPr>
              <a:t>?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3016250" y="3071813"/>
          <a:ext cx="3375025" cy="931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3" name="Equation" r:id="rId9" imgW="1650960" imgH="457200" progId="Equation.DSMT4">
                  <p:embed/>
                </p:oleObj>
              </mc:Choice>
              <mc:Fallback>
                <p:oleObj name="Equation" r:id="rId9" imgW="1650960" imgH="45720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250" y="3071813"/>
                        <a:ext cx="3375025" cy="931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3016250" y="4143375"/>
          <a:ext cx="4127500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4" name="Equation" r:id="rId11" imgW="2019240" imgH="431640" progId="Equation.DSMT4">
                  <p:embed/>
                </p:oleObj>
              </mc:Choice>
              <mc:Fallback>
                <p:oleObj name="Equation" r:id="rId11" imgW="2019240" imgH="43164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250" y="4143375"/>
                        <a:ext cx="4127500" cy="881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3016250" y="5143500"/>
          <a:ext cx="2984500" cy="137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5" name="Equation" r:id="rId13" imgW="1460160" imgH="672840" progId="Equation.DSMT4">
                  <p:embed/>
                </p:oleObj>
              </mc:Choice>
              <mc:Fallback>
                <p:oleObj name="Equation" r:id="rId13" imgW="1460160" imgH="67284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250" y="5143500"/>
                        <a:ext cx="2984500" cy="1373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5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214290"/>
            <a:ext cx="81439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习题</a:t>
            </a:r>
            <a:r>
              <a:rPr lang="en-US" altLang="zh-CN" sz="2800" dirty="0"/>
              <a:t>1----36     </a:t>
            </a:r>
          </a:p>
          <a:p>
            <a:r>
              <a:rPr lang="zh-CN" altLang="en-US" sz="2800" dirty="0"/>
              <a:t>  证明</a:t>
            </a:r>
            <a:r>
              <a:rPr lang="en-US" altLang="zh-CN" sz="2800" dirty="0"/>
              <a:t>:  </a:t>
            </a:r>
            <a:r>
              <a:rPr lang="zh-CN" altLang="en-US" sz="2800" dirty="0"/>
              <a:t>如果</a:t>
            </a:r>
            <a:r>
              <a:rPr lang="en-US" altLang="zh-CN" sz="2800" dirty="0"/>
              <a:t>A,B ,C</a:t>
            </a:r>
            <a:r>
              <a:rPr lang="zh-CN" altLang="en-US" sz="2800" dirty="0"/>
              <a:t>相互独立</a:t>
            </a:r>
            <a:r>
              <a:rPr lang="en-US" altLang="zh-CN" sz="2800" dirty="0"/>
              <a:t>,</a:t>
            </a:r>
            <a:r>
              <a:rPr lang="zh-CN" altLang="en-US" sz="2800" dirty="0"/>
              <a:t>则</a:t>
            </a:r>
            <a:r>
              <a:rPr lang="en-US" altLang="zh-CN" sz="2800" dirty="0"/>
              <a:t>A</a:t>
            </a:r>
            <a:r>
              <a:rPr lang="en-US" altLang="zh-CN" sz="2800" dirty="0">
                <a:sym typeface="Mathematica1"/>
              </a:rPr>
              <a:t>B, AB, A-B</a:t>
            </a:r>
            <a:r>
              <a:rPr lang="zh-CN" altLang="en-US" sz="2800" dirty="0">
                <a:sym typeface="Mathematica1"/>
              </a:rPr>
              <a:t>都与</a:t>
            </a:r>
            <a:r>
              <a:rPr lang="en-US" altLang="zh-CN" sz="2800" dirty="0"/>
              <a:t>C</a:t>
            </a:r>
            <a:r>
              <a:rPr lang="zh-CN" altLang="en-US" sz="2800" dirty="0"/>
              <a:t>相互独立</a:t>
            </a:r>
            <a:r>
              <a:rPr lang="en-US" altLang="zh-CN" sz="2800" dirty="0"/>
              <a:t>.</a:t>
            </a:r>
            <a:endParaRPr lang="zh-CN" altLang="en-US" sz="2800" dirty="0"/>
          </a:p>
        </p:txBody>
      </p:sp>
      <p:sp>
        <p:nvSpPr>
          <p:cNvPr id="6" name="矩形 5"/>
          <p:cNvSpPr/>
          <p:nvPr/>
        </p:nvSpPr>
        <p:spPr>
          <a:xfrm>
            <a:off x="357158" y="1928802"/>
            <a:ext cx="726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证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: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graphicFrame>
        <p:nvGraphicFramePr>
          <p:cNvPr id="2" name="Object 13"/>
          <p:cNvGraphicFramePr>
            <a:graphicFrameLocks noChangeAspect="1"/>
          </p:cNvGraphicFramePr>
          <p:nvPr/>
        </p:nvGraphicFramePr>
        <p:xfrm>
          <a:off x="1214414" y="2214554"/>
          <a:ext cx="3878920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1" name="Equation" r:id="rId3" imgW="1841400" imgH="203040" progId="Equation.DSMT4">
                  <p:embed/>
                </p:oleObj>
              </mc:Choice>
              <mc:Fallback>
                <p:oleObj name="Equation" r:id="rId3" imgW="1841400" imgH="20304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14" y="2214554"/>
                        <a:ext cx="3878920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Object 6"/>
          <p:cNvGraphicFramePr>
            <a:graphicFrameLocks noChangeAspect="1"/>
          </p:cNvGraphicFramePr>
          <p:nvPr/>
        </p:nvGraphicFramePr>
        <p:xfrm>
          <a:off x="5286380" y="2214554"/>
          <a:ext cx="2571768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2" name="Equation" r:id="rId5" imgW="1218960" imgH="203040" progId="Equation.DSMT4">
                  <p:embed/>
                </p:oleObj>
              </mc:Choice>
              <mc:Fallback>
                <p:oleObj name="Equation" r:id="rId5" imgW="1218960" imgH="20304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380" y="2214554"/>
                        <a:ext cx="2571768" cy="4286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直接连接符 7"/>
          <p:cNvCxnSpPr/>
          <p:nvPr/>
        </p:nvCxnSpPr>
        <p:spPr>
          <a:xfrm rot="16200000" flipH="1">
            <a:off x="5214942" y="2214554"/>
            <a:ext cx="500066" cy="3571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rot="5400000">
            <a:off x="5143504" y="2214554"/>
            <a:ext cx="571504" cy="28575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/>
          <p:cNvSpPr/>
          <p:nvPr/>
        </p:nvSpPr>
        <p:spPr>
          <a:xfrm>
            <a:off x="1392302" y="2714620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/>
              <a:t>分配率</a:t>
            </a:r>
          </a:p>
        </p:txBody>
      </p:sp>
      <p:cxnSp>
        <p:nvCxnSpPr>
          <p:cNvPr id="20" name="直接箭头连接符 19"/>
          <p:cNvCxnSpPr/>
          <p:nvPr/>
        </p:nvCxnSpPr>
        <p:spPr>
          <a:xfrm flipV="1">
            <a:off x="2509822" y="2610145"/>
            <a:ext cx="714380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Object 7"/>
          <p:cNvGraphicFramePr>
            <a:graphicFrameLocks noChangeAspect="1"/>
          </p:cNvGraphicFramePr>
          <p:nvPr/>
        </p:nvGraphicFramePr>
        <p:xfrm>
          <a:off x="2982929" y="3071810"/>
          <a:ext cx="4017963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3" name="Equation" r:id="rId7" imgW="1904760" imgH="203040" progId="Equation.DSMT4">
                  <p:embed/>
                </p:oleObj>
              </mc:Choice>
              <mc:Fallback>
                <p:oleObj name="Equation" r:id="rId7" imgW="1904760" imgH="203040" progId="Equation.DSMT4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2929" y="3071810"/>
                        <a:ext cx="4017963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矩形 23"/>
          <p:cNvSpPr/>
          <p:nvPr/>
        </p:nvSpPr>
        <p:spPr>
          <a:xfrm>
            <a:off x="500034" y="3500438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/>
              <a:t>概率加法公式</a:t>
            </a:r>
          </a:p>
        </p:txBody>
      </p:sp>
      <p:cxnSp>
        <p:nvCxnSpPr>
          <p:cNvPr id="27" name="直接箭头连接符 26"/>
          <p:cNvCxnSpPr/>
          <p:nvPr/>
        </p:nvCxnSpPr>
        <p:spPr>
          <a:xfrm flipV="1">
            <a:off x="2357422" y="3357562"/>
            <a:ext cx="714380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Object 8"/>
          <p:cNvGraphicFramePr>
            <a:graphicFrameLocks noChangeAspect="1"/>
          </p:cNvGraphicFramePr>
          <p:nvPr/>
        </p:nvGraphicFramePr>
        <p:xfrm>
          <a:off x="3000364" y="3786190"/>
          <a:ext cx="5919788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4" name="Equation" r:id="rId9" imgW="2806560" imgH="203040" progId="Equation.DSMT4">
                  <p:embed/>
                </p:oleObj>
              </mc:Choice>
              <mc:Fallback>
                <p:oleObj name="Equation" r:id="rId9" imgW="2806560" imgH="203040" progId="Equation.DSMT4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64" y="3786190"/>
                        <a:ext cx="5919788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矩形 28"/>
          <p:cNvSpPr/>
          <p:nvPr/>
        </p:nvSpPr>
        <p:spPr>
          <a:xfrm>
            <a:off x="500034" y="4286256"/>
            <a:ext cx="21489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/>
              <a:t>A,B ,C</a:t>
            </a:r>
            <a:r>
              <a:rPr lang="zh-CN" altLang="en-US" sz="2400" dirty="0"/>
              <a:t>相互独立</a:t>
            </a:r>
          </a:p>
        </p:txBody>
      </p:sp>
      <p:cxnSp>
        <p:nvCxnSpPr>
          <p:cNvPr id="30" name="直接箭头连接符 29"/>
          <p:cNvCxnSpPr/>
          <p:nvPr/>
        </p:nvCxnSpPr>
        <p:spPr>
          <a:xfrm flipV="1">
            <a:off x="2357422" y="4143380"/>
            <a:ext cx="714380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Object 19"/>
          <p:cNvGraphicFramePr>
            <a:graphicFrameLocks noChangeAspect="1"/>
          </p:cNvGraphicFramePr>
          <p:nvPr/>
        </p:nvGraphicFramePr>
        <p:xfrm>
          <a:off x="3000375" y="4429125"/>
          <a:ext cx="471487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5" name="Equation" r:id="rId11" imgW="2234880" imgH="203040" progId="Equation.DSMT4">
                  <p:embed/>
                </p:oleObj>
              </mc:Choice>
              <mc:Fallback>
                <p:oleObj name="Equation" r:id="rId11" imgW="2234880" imgH="203040" progId="Equation.DSMT4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75" y="4429125"/>
                        <a:ext cx="4714875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13"/>
          <p:cNvGraphicFramePr>
            <a:graphicFrameLocks noChangeAspect="1"/>
          </p:cNvGraphicFramePr>
          <p:nvPr/>
        </p:nvGraphicFramePr>
        <p:xfrm>
          <a:off x="3000364" y="5072077"/>
          <a:ext cx="423227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6" name="Equation" r:id="rId13" imgW="2006280" imgH="203040" progId="Equation.DSMT4">
                  <p:embed/>
                </p:oleObj>
              </mc:Choice>
              <mc:Fallback>
                <p:oleObj name="Equation" r:id="rId13" imgW="2006280" imgH="203040" progId="Equation.DSMT4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64" y="5072077"/>
                        <a:ext cx="4232275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矩形 32"/>
          <p:cNvSpPr/>
          <p:nvPr/>
        </p:nvSpPr>
        <p:spPr>
          <a:xfrm>
            <a:off x="571472" y="5539103"/>
            <a:ext cx="18396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/>
              <a:t>A,B</a:t>
            </a:r>
            <a:r>
              <a:rPr lang="zh-CN" altLang="en-US" sz="2400" dirty="0"/>
              <a:t>相互独立</a:t>
            </a:r>
          </a:p>
        </p:txBody>
      </p:sp>
      <p:cxnSp>
        <p:nvCxnSpPr>
          <p:cNvPr id="34" name="直接箭头连接符 33"/>
          <p:cNvCxnSpPr/>
          <p:nvPr/>
        </p:nvCxnSpPr>
        <p:spPr>
          <a:xfrm flipV="1">
            <a:off x="2428860" y="5396227"/>
            <a:ext cx="714380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6" name="Object 14"/>
          <p:cNvGraphicFramePr>
            <a:graphicFrameLocks noChangeAspect="1"/>
          </p:cNvGraphicFramePr>
          <p:nvPr/>
        </p:nvGraphicFramePr>
        <p:xfrm>
          <a:off x="3027369" y="5715016"/>
          <a:ext cx="2544763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7" name="Equation" r:id="rId15" imgW="1206360" imgH="203040" progId="Equation.DSMT4">
                  <p:embed/>
                </p:oleObj>
              </mc:Choice>
              <mc:Fallback>
                <p:oleObj name="Equation" r:id="rId15" imgW="1206360" imgH="203040" progId="Equation.DSMT4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7369" y="5715016"/>
                        <a:ext cx="2544763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矩形 38"/>
          <p:cNvSpPr/>
          <p:nvPr/>
        </p:nvSpPr>
        <p:spPr>
          <a:xfrm>
            <a:off x="571472" y="6215082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/>
              <a:t>概率加法公式</a:t>
            </a:r>
          </a:p>
        </p:txBody>
      </p:sp>
      <p:cxnSp>
        <p:nvCxnSpPr>
          <p:cNvPr id="40" name="直接箭头连接符 39"/>
          <p:cNvCxnSpPr/>
          <p:nvPr/>
        </p:nvCxnSpPr>
        <p:spPr>
          <a:xfrm flipV="1">
            <a:off x="2428860" y="6072206"/>
            <a:ext cx="714380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9" grpId="0"/>
      <p:bldP spid="24" grpId="0"/>
      <p:bldP spid="29" grpId="0"/>
      <p:bldP spid="33" grpId="0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214290"/>
            <a:ext cx="628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习题</a:t>
            </a:r>
            <a:r>
              <a:rPr lang="en-US" altLang="zh-CN" sz="2800" dirty="0"/>
              <a:t>1----41</a:t>
            </a:r>
            <a:endParaRPr lang="zh-CN" altLang="en-US" sz="2800" dirty="0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759730" y="755862"/>
            <a:ext cx="802711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+mn-ea"/>
              </a:rPr>
              <a:t>    设有</a:t>
            </a:r>
            <a:r>
              <a:rPr lang="en-US" altLang="zh-CN" sz="2800" dirty="0">
                <a:latin typeface="+mn-ea"/>
              </a:rPr>
              <a:t>2n</a:t>
            </a:r>
            <a:r>
              <a:rPr lang="zh-CN" altLang="en-US" sz="2800" dirty="0">
                <a:latin typeface="+mn-ea"/>
              </a:rPr>
              <a:t>个元件,每个元件正常工作的概率为</a:t>
            </a:r>
            <a:r>
              <a:rPr lang="zh-CN" altLang="en-US" sz="2800" i="1" dirty="0">
                <a:latin typeface="+mn-ea"/>
              </a:rPr>
              <a:t> </a:t>
            </a:r>
            <a:r>
              <a:rPr lang="en-US" altLang="zh-CN" sz="2800" i="1" dirty="0">
                <a:latin typeface="+mn-ea"/>
              </a:rPr>
              <a:t>p</a:t>
            </a:r>
            <a:r>
              <a:rPr lang="en-US" altLang="zh-CN" sz="2800" dirty="0">
                <a:latin typeface="+mn-ea"/>
              </a:rPr>
              <a:t>  (0&lt;p&lt;1),</a:t>
            </a:r>
            <a:r>
              <a:rPr lang="zh-CN" altLang="en-US" sz="2800" dirty="0">
                <a:latin typeface="+mn-ea"/>
              </a:rPr>
              <a:t>每个元件是否正常工作是相互独立的. 按如下方式装配成两个系统</a:t>
            </a:r>
            <a:r>
              <a:rPr lang="en-US" altLang="zh-CN" sz="2800" dirty="0">
                <a:latin typeface="+mn-ea"/>
              </a:rPr>
              <a:t>,</a:t>
            </a:r>
            <a:r>
              <a:rPr lang="zh-CN" altLang="en-US" sz="2800" dirty="0">
                <a:latin typeface="+mn-ea"/>
              </a:rPr>
              <a:t>求两系统的可靠性</a:t>
            </a:r>
            <a:r>
              <a:rPr lang="en-US" altLang="zh-CN" sz="2800" dirty="0">
                <a:latin typeface="+mn-ea"/>
              </a:rPr>
              <a:t>,</a:t>
            </a:r>
            <a:r>
              <a:rPr lang="zh-CN" altLang="en-US" sz="2800" dirty="0">
                <a:latin typeface="+mn-ea"/>
              </a:rPr>
              <a:t>并比较哪个系统的可靠性大.</a:t>
            </a:r>
          </a:p>
        </p:txBody>
      </p:sp>
      <p:grpSp>
        <p:nvGrpSpPr>
          <p:cNvPr id="8" name="Group 51"/>
          <p:cNvGrpSpPr>
            <a:grpSpLocks/>
          </p:cNvGrpSpPr>
          <p:nvPr/>
        </p:nvGrpSpPr>
        <p:grpSpPr bwMode="auto">
          <a:xfrm>
            <a:off x="1214414" y="2500306"/>
            <a:ext cx="7191393" cy="1868487"/>
            <a:chOff x="558" y="1589"/>
            <a:chExt cx="4530" cy="1177"/>
          </a:xfrm>
        </p:grpSpPr>
        <p:sp>
          <p:nvSpPr>
            <p:cNvPr id="9" name="Rectangle 3"/>
            <p:cNvSpPr>
              <a:spLocks noChangeArrowheads="1"/>
            </p:cNvSpPr>
            <p:nvPr/>
          </p:nvSpPr>
          <p:spPr bwMode="auto">
            <a:xfrm>
              <a:off x="1230" y="1950"/>
              <a:ext cx="576" cy="14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" name="Rectangle 4"/>
            <p:cNvSpPr>
              <a:spLocks noChangeArrowheads="1"/>
            </p:cNvSpPr>
            <p:nvPr/>
          </p:nvSpPr>
          <p:spPr bwMode="auto">
            <a:xfrm>
              <a:off x="2194" y="1950"/>
              <a:ext cx="576" cy="14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846" y="203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>
              <a:off x="1806" y="2001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" name="Rectangle 26"/>
            <p:cNvSpPr>
              <a:spLocks noChangeArrowheads="1"/>
            </p:cNvSpPr>
            <p:nvPr/>
          </p:nvSpPr>
          <p:spPr bwMode="auto">
            <a:xfrm>
              <a:off x="1230" y="2622"/>
              <a:ext cx="576" cy="14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" name="Rectangle 27"/>
            <p:cNvSpPr>
              <a:spLocks noChangeArrowheads="1"/>
            </p:cNvSpPr>
            <p:nvPr/>
          </p:nvSpPr>
          <p:spPr bwMode="auto">
            <a:xfrm>
              <a:off x="2194" y="2622"/>
              <a:ext cx="576" cy="14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" name="Line 29"/>
            <p:cNvSpPr>
              <a:spLocks noChangeShapeType="1"/>
            </p:cNvSpPr>
            <p:nvPr/>
          </p:nvSpPr>
          <p:spPr bwMode="auto">
            <a:xfrm>
              <a:off x="846" y="2704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7" name="Line 30"/>
            <p:cNvSpPr>
              <a:spLocks noChangeShapeType="1"/>
            </p:cNvSpPr>
            <p:nvPr/>
          </p:nvSpPr>
          <p:spPr bwMode="auto">
            <a:xfrm>
              <a:off x="1806" y="2704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9" name="Line 35"/>
            <p:cNvSpPr>
              <a:spLocks noChangeShapeType="1"/>
            </p:cNvSpPr>
            <p:nvPr/>
          </p:nvSpPr>
          <p:spPr bwMode="auto">
            <a:xfrm>
              <a:off x="846" y="2046"/>
              <a:ext cx="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0" name="Line 36"/>
            <p:cNvSpPr>
              <a:spLocks noChangeShapeType="1"/>
            </p:cNvSpPr>
            <p:nvPr/>
          </p:nvSpPr>
          <p:spPr bwMode="auto">
            <a:xfrm>
              <a:off x="4728" y="2001"/>
              <a:ext cx="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1" name="Line 37"/>
            <p:cNvSpPr>
              <a:spLocks noChangeShapeType="1"/>
            </p:cNvSpPr>
            <p:nvPr/>
          </p:nvSpPr>
          <p:spPr bwMode="auto">
            <a:xfrm>
              <a:off x="4752" y="238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auto">
            <a:xfrm>
              <a:off x="558" y="238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3" name="Text Box 40"/>
            <p:cNvSpPr txBox="1">
              <a:spLocks noChangeArrowheads="1"/>
            </p:cNvSpPr>
            <p:nvPr/>
          </p:nvSpPr>
          <p:spPr bwMode="auto">
            <a:xfrm>
              <a:off x="1364" y="1609"/>
              <a:ext cx="35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i="1"/>
                <a:t>A</a:t>
              </a:r>
              <a:r>
                <a:rPr lang="en-US" altLang="zh-CN" baseline="-25000"/>
                <a:t>1</a:t>
              </a:r>
              <a:endParaRPr lang="en-US" altLang="zh-CN"/>
            </a:p>
          </p:txBody>
        </p:sp>
        <p:sp>
          <p:nvSpPr>
            <p:cNvPr id="24" name="Text Box 41"/>
            <p:cNvSpPr txBox="1">
              <a:spLocks noChangeArrowheads="1"/>
            </p:cNvSpPr>
            <p:nvPr/>
          </p:nvSpPr>
          <p:spPr bwMode="auto">
            <a:xfrm>
              <a:off x="2338" y="1589"/>
              <a:ext cx="35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i="1"/>
                <a:t>A</a:t>
              </a:r>
              <a:r>
                <a:rPr lang="en-US" altLang="zh-CN" baseline="-25000"/>
                <a:t>2</a:t>
              </a:r>
              <a:endParaRPr lang="en-US" altLang="zh-CN"/>
            </a:p>
          </p:txBody>
        </p:sp>
        <p:sp>
          <p:nvSpPr>
            <p:cNvPr id="25" name="Text Box 44"/>
            <p:cNvSpPr txBox="1">
              <a:spLocks noChangeArrowheads="1"/>
            </p:cNvSpPr>
            <p:nvPr/>
          </p:nvSpPr>
          <p:spPr bwMode="auto">
            <a:xfrm>
              <a:off x="2334" y="2265"/>
              <a:ext cx="34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i="1" dirty="0"/>
                <a:t>A</a:t>
              </a:r>
              <a:r>
                <a:rPr lang="en-US" altLang="zh-CN" baseline="-25000" dirty="0"/>
                <a:t>n+2</a:t>
              </a:r>
              <a:endParaRPr lang="en-US" altLang="zh-CN" dirty="0"/>
            </a:p>
          </p:txBody>
        </p:sp>
        <p:sp>
          <p:nvSpPr>
            <p:cNvPr id="26" name="Text Box 45"/>
            <p:cNvSpPr txBox="1">
              <a:spLocks noChangeArrowheads="1"/>
            </p:cNvSpPr>
            <p:nvPr/>
          </p:nvSpPr>
          <p:spPr bwMode="auto">
            <a:xfrm>
              <a:off x="1317" y="2295"/>
              <a:ext cx="34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i="1" dirty="0"/>
                <a:t>A</a:t>
              </a:r>
              <a:r>
                <a:rPr lang="en-US" altLang="zh-CN" baseline="-25000" dirty="0"/>
                <a:t>n+1</a:t>
              </a:r>
              <a:endParaRPr lang="en-US" altLang="zh-CN" dirty="0"/>
            </a:p>
          </p:txBody>
        </p:sp>
      </p:grpSp>
      <p:sp>
        <p:nvSpPr>
          <p:cNvPr id="27" name="Text Box 47"/>
          <p:cNvSpPr txBox="1">
            <a:spLocks noChangeArrowheads="1"/>
          </p:cNvSpPr>
          <p:nvPr/>
        </p:nvSpPr>
        <p:spPr bwMode="auto">
          <a:xfrm>
            <a:off x="428596" y="3500438"/>
            <a:ext cx="5725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 i="1" dirty="0"/>
              <a:t>S</a:t>
            </a:r>
            <a:r>
              <a:rPr lang="en-US" altLang="zh-CN" sz="2800" b="1" baseline="-25000" dirty="0"/>
              <a:t>1</a:t>
            </a:r>
            <a:r>
              <a:rPr lang="en-US" altLang="zh-CN" sz="2800" b="1" dirty="0"/>
              <a:t>:</a:t>
            </a:r>
            <a:endParaRPr lang="en-US" altLang="zh-CN" sz="2800" b="1" i="1" dirty="0"/>
          </a:p>
        </p:txBody>
      </p:sp>
      <p:sp>
        <p:nvSpPr>
          <p:cNvPr id="28" name="Rectangle 4"/>
          <p:cNvSpPr>
            <a:spLocks noChangeArrowheads="1"/>
          </p:cNvSpPr>
          <p:nvPr/>
        </p:nvSpPr>
        <p:spPr bwMode="auto">
          <a:xfrm>
            <a:off x="6288078" y="3011471"/>
            <a:ext cx="9144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" name="Line 11"/>
          <p:cNvSpPr>
            <a:spLocks noChangeShapeType="1"/>
          </p:cNvSpPr>
          <p:nvPr/>
        </p:nvSpPr>
        <p:spPr bwMode="auto">
          <a:xfrm>
            <a:off x="7224703" y="3154347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30" name="Rectangle 27"/>
          <p:cNvSpPr>
            <a:spLocks noChangeArrowheads="1"/>
          </p:cNvSpPr>
          <p:nvPr/>
        </p:nvSpPr>
        <p:spPr bwMode="auto">
          <a:xfrm>
            <a:off x="6288072" y="4083041"/>
            <a:ext cx="914402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" name="Line 31"/>
          <p:cNvSpPr>
            <a:spLocks noChangeShapeType="1"/>
          </p:cNvSpPr>
          <p:nvPr/>
        </p:nvSpPr>
        <p:spPr bwMode="auto">
          <a:xfrm>
            <a:off x="7224701" y="4225917"/>
            <a:ext cx="609602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34" name="Line 38"/>
          <p:cNvSpPr>
            <a:spLocks noChangeShapeType="1"/>
          </p:cNvSpPr>
          <p:nvPr/>
        </p:nvSpPr>
        <p:spPr bwMode="auto">
          <a:xfrm>
            <a:off x="4733896" y="3225785"/>
            <a:ext cx="457201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35" name="Line 38"/>
          <p:cNvSpPr>
            <a:spLocks noChangeShapeType="1"/>
          </p:cNvSpPr>
          <p:nvPr/>
        </p:nvSpPr>
        <p:spPr bwMode="auto">
          <a:xfrm>
            <a:off x="5805466" y="3154347"/>
            <a:ext cx="457201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36" name="Line 38"/>
          <p:cNvSpPr>
            <a:spLocks noChangeShapeType="1"/>
          </p:cNvSpPr>
          <p:nvPr/>
        </p:nvSpPr>
        <p:spPr bwMode="auto">
          <a:xfrm>
            <a:off x="4733896" y="4225917"/>
            <a:ext cx="457201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37" name="Line 38"/>
          <p:cNvSpPr>
            <a:spLocks noChangeShapeType="1"/>
          </p:cNvSpPr>
          <p:nvPr/>
        </p:nvSpPr>
        <p:spPr bwMode="auto">
          <a:xfrm>
            <a:off x="5805466" y="4225917"/>
            <a:ext cx="457201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5272258" y="2968551"/>
            <a:ext cx="4427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>
                <a:latin typeface="黑体" pitchFamily="2" charset="-122"/>
                <a:ea typeface="黑体" pitchFamily="2" charset="-122"/>
              </a:rPr>
              <a:t>…</a:t>
            </a:r>
            <a:endParaRPr lang="zh-CN" altLang="en-US" sz="2000" b="1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5286380" y="4011603"/>
            <a:ext cx="4427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>
                <a:latin typeface="黑体" pitchFamily="2" charset="-122"/>
                <a:ea typeface="黑体" pitchFamily="2" charset="-122"/>
              </a:rPr>
              <a:t>…</a:t>
            </a:r>
            <a:endParaRPr lang="zh-CN" altLang="en-US" sz="2000" b="1" dirty="0">
              <a:latin typeface="黑体" pitchFamily="2" charset="-122"/>
              <a:ea typeface="黑体" pitchFamily="2" charset="-122"/>
            </a:endParaRPr>
          </a:p>
        </p:txBody>
      </p:sp>
      <p:grpSp>
        <p:nvGrpSpPr>
          <p:cNvPr id="40" name="Group 2"/>
          <p:cNvGrpSpPr>
            <a:grpSpLocks/>
          </p:cNvGrpSpPr>
          <p:nvPr/>
        </p:nvGrpSpPr>
        <p:grpSpPr bwMode="auto">
          <a:xfrm>
            <a:off x="1071538" y="4500570"/>
            <a:ext cx="4648200" cy="2020888"/>
            <a:chOff x="547" y="445"/>
            <a:chExt cx="2928" cy="1273"/>
          </a:xfrm>
        </p:grpSpPr>
        <p:grpSp>
          <p:nvGrpSpPr>
            <p:cNvPr id="41" name="Group 3"/>
            <p:cNvGrpSpPr>
              <a:grpSpLocks/>
            </p:cNvGrpSpPr>
            <p:nvPr/>
          </p:nvGrpSpPr>
          <p:grpSpPr bwMode="auto">
            <a:xfrm>
              <a:off x="894" y="796"/>
              <a:ext cx="997" cy="921"/>
              <a:chOff x="1115" y="484"/>
              <a:chExt cx="997" cy="921"/>
            </a:xfrm>
          </p:grpSpPr>
          <p:sp>
            <p:nvSpPr>
              <p:cNvPr id="60" name="Rectangle 4"/>
              <p:cNvSpPr>
                <a:spLocks noChangeArrowheads="1"/>
              </p:cNvSpPr>
              <p:nvPr/>
            </p:nvSpPr>
            <p:spPr bwMode="auto">
              <a:xfrm>
                <a:off x="1344" y="1261"/>
                <a:ext cx="576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1" name="Rectangle 5"/>
              <p:cNvSpPr>
                <a:spLocks noChangeArrowheads="1"/>
              </p:cNvSpPr>
              <p:nvPr/>
            </p:nvSpPr>
            <p:spPr bwMode="auto">
              <a:xfrm>
                <a:off x="1344" y="484"/>
                <a:ext cx="576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62" name="Group 6"/>
              <p:cNvGrpSpPr>
                <a:grpSpLocks/>
              </p:cNvGrpSpPr>
              <p:nvPr/>
            </p:nvGrpSpPr>
            <p:grpSpPr bwMode="auto">
              <a:xfrm>
                <a:off x="1920" y="576"/>
                <a:ext cx="192" cy="768"/>
                <a:chOff x="1920" y="576"/>
                <a:chExt cx="192" cy="768"/>
              </a:xfrm>
            </p:grpSpPr>
            <p:sp>
              <p:nvSpPr>
                <p:cNvPr id="67" name="Line 7"/>
                <p:cNvSpPr>
                  <a:spLocks noChangeShapeType="1"/>
                </p:cNvSpPr>
                <p:nvPr/>
              </p:nvSpPr>
              <p:spPr bwMode="auto">
                <a:xfrm>
                  <a:off x="1920" y="57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68" name="Line 8"/>
                <p:cNvSpPr>
                  <a:spLocks noChangeShapeType="1"/>
                </p:cNvSpPr>
                <p:nvPr/>
              </p:nvSpPr>
              <p:spPr bwMode="auto">
                <a:xfrm>
                  <a:off x="2112" y="576"/>
                  <a:ext cx="0" cy="7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69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1920" y="1344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63" name="Group 10"/>
              <p:cNvGrpSpPr>
                <a:grpSpLocks/>
              </p:cNvGrpSpPr>
              <p:nvPr/>
            </p:nvGrpSpPr>
            <p:grpSpPr bwMode="auto">
              <a:xfrm flipH="1">
                <a:off x="1115" y="576"/>
                <a:ext cx="192" cy="768"/>
                <a:chOff x="1920" y="576"/>
                <a:chExt cx="192" cy="768"/>
              </a:xfrm>
            </p:grpSpPr>
            <p:sp>
              <p:nvSpPr>
                <p:cNvPr id="64" name="Line 11"/>
                <p:cNvSpPr>
                  <a:spLocks noChangeShapeType="1"/>
                </p:cNvSpPr>
                <p:nvPr/>
              </p:nvSpPr>
              <p:spPr bwMode="auto">
                <a:xfrm>
                  <a:off x="1920" y="57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65" name="Line 12"/>
                <p:cNvSpPr>
                  <a:spLocks noChangeShapeType="1"/>
                </p:cNvSpPr>
                <p:nvPr/>
              </p:nvSpPr>
              <p:spPr bwMode="auto">
                <a:xfrm>
                  <a:off x="2112" y="576"/>
                  <a:ext cx="0" cy="7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66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1920" y="1344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2" name="Line 14"/>
            <p:cNvSpPr>
              <a:spLocks noChangeShapeType="1"/>
            </p:cNvSpPr>
            <p:nvPr/>
          </p:nvSpPr>
          <p:spPr bwMode="auto">
            <a:xfrm>
              <a:off x="547" y="127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3" name="Line 15"/>
            <p:cNvSpPr>
              <a:spLocks noChangeShapeType="1"/>
            </p:cNvSpPr>
            <p:nvPr/>
          </p:nvSpPr>
          <p:spPr bwMode="auto">
            <a:xfrm>
              <a:off x="1891" y="127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grpSp>
          <p:nvGrpSpPr>
            <p:cNvPr id="44" name="Group 16"/>
            <p:cNvGrpSpPr>
              <a:grpSpLocks/>
            </p:cNvGrpSpPr>
            <p:nvPr/>
          </p:nvGrpSpPr>
          <p:grpSpPr bwMode="auto">
            <a:xfrm>
              <a:off x="2216" y="797"/>
              <a:ext cx="997" cy="921"/>
              <a:chOff x="1115" y="484"/>
              <a:chExt cx="997" cy="921"/>
            </a:xfrm>
          </p:grpSpPr>
          <p:sp>
            <p:nvSpPr>
              <p:cNvPr id="50" name="Rectangle 17"/>
              <p:cNvSpPr>
                <a:spLocks noChangeArrowheads="1"/>
              </p:cNvSpPr>
              <p:nvPr/>
            </p:nvSpPr>
            <p:spPr bwMode="auto">
              <a:xfrm>
                <a:off x="1344" y="1261"/>
                <a:ext cx="576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1" name="Rectangle 18"/>
              <p:cNvSpPr>
                <a:spLocks noChangeArrowheads="1"/>
              </p:cNvSpPr>
              <p:nvPr/>
            </p:nvSpPr>
            <p:spPr bwMode="auto">
              <a:xfrm>
                <a:off x="1344" y="484"/>
                <a:ext cx="576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52" name="Group 19"/>
              <p:cNvGrpSpPr>
                <a:grpSpLocks/>
              </p:cNvGrpSpPr>
              <p:nvPr/>
            </p:nvGrpSpPr>
            <p:grpSpPr bwMode="auto">
              <a:xfrm>
                <a:off x="1920" y="576"/>
                <a:ext cx="192" cy="768"/>
                <a:chOff x="1920" y="576"/>
                <a:chExt cx="192" cy="768"/>
              </a:xfrm>
            </p:grpSpPr>
            <p:sp>
              <p:nvSpPr>
                <p:cNvPr id="57" name="Line 20"/>
                <p:cNvSpPr>
                  <a:spLocks noChangeShapeType="1"/>
                </p:cNvSpPr>
                <p:nvPr/>
              </p:nvSpPr>
              <p:spPr bwMode="auto">
                <a:xfrm>
                  <a:off x="1920" y="57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58" name="Line 21"/>
                <p:cNvSpPr>
                  <a:spLocks noChangeShapeType="1"/>
                </p:cNvSpPr>
                <p:nvPr/>
              </p:nvSpPr>
              <p:spPr bwMode="auto">
                <a:xfrm>
                  <a:off x="2112" y="576"/>
                  <a:ext cx="0" cy="7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59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1920" y="1344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3" name="Group 23"/>
              <p:cNvGrpSpPr>
                <a:grpSpLocks/>
              </p:cNvGrpSpPr>
              <p:nvPr/>
            </p:nvGrpSpPr>
            <p:grpSpPr bwMode="auto">
              <a:xfrm flipH="1">
                <a:off x="1115" y="576"/>
                <a:ext cx="192" cy="768"/>
                <a:chOff x="1920" y="576"/>
                <a:chExt cx="192" cy="768"/>
              </a:xfrm>
            </p:grpSpPr>
            <p:sp>
              <p:nvSpPr>
                <p:cNvPr id="54" name="Line 24"/>
                <p:cNvSpPr>
                  <a:spLocks noChangeShapeType="1"/>
                </p:cNvSpPr>
                <p:nvPr/>
              </p:nvSpPr>
              <p:spPr bwMode="auto">
                <a:xfrm>
                  <a:off x="1920" y="57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55" name="Line 25"/>
                <p:cNvSpPr>
                  <a:spLocks noChangeShapeType="1"/>
                </p:cNvSpPr>
                <p:nvPr/>
              </p:nvSpPr>
              <p:spPr bwMode="auto">
                <a:xfrm>
                  <a:off x="2112" y="576"/>
                  <a:ext cx="0" cy="7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56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1920" y="1344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5" name="Line 27"/>
            <p:cNvSpPr>
              <a:spLocks noChangeShapeType="1"/>
            </p:cNvSpPr>
            <p:nvPr/>
          </p:nvSpPr>
          <p:spPr bwMode="auto">
            <a:xfrm>
              <a:off x="3235" y="1272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6" name="Rectangle 28"/>
            <p:cNvSpPr>
              <a:spLocks noChangeArrowheads="1"/>
            </p:cNvSpPr>
            <p:nvPr/>
          </p:nvSpPr>
          <p:spPr bwMode="auto">
            <a:xfrm>
              <a:off x="1252" y="449"/>
              <a:ext cx="35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i="1"/>
                <a:t>A</a:t>
              </a:r>
              <a:r>
                <a:rPr lang="en-US" altLang="zh-CN" baseline="-25000"/>
                <a:t>1</a:t>
              </a:r>
              <a:endParaRPr lang="zh-CN" altLang="en-US" baseline="-25000"/>
            </a:p>
          </p:txBody>
        </p:sp>
        <p:sp>
          <p:nvSpPr>
            <p:cNvPr id="47" name="Rectangle 29"/>
            <p:cNvSpPr>
              <a:spLocks noChangeArrowheads="1"/>
            </p:cNvSpPr>
            <p:nvPr/>
          </p:nvSpPr>
          <p:spPr bwMode="auto">
            <a:xfrm>
              <a:off x="2544" y="445"/>
              <a:ext cx="35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i="1" dirty="0"/>
                <a:t>A</a:t>
              </a:r>
              <a:r>
                <a:rPr lang="en-US" altLang="zh-CN" baseline="-25000" dirty="0"/>
                <a:t>2</a:t>
              </a:r>
              <a:endParaRPr lang="zh-CN" altLang="en-US" baseline="-25000" dirty="0"/>
            </a:p>
          </p:txBody>
        </p:sp>
      </p:grpSp>
      <p:sp>
        <p:nvSpPr>
          <p:cNvPr id="70" name="Text Box 32"/>
          <p:cNvSpPr txBox="1">
            <a:spLocks noChangeArrowheads="1"/>
          </p:cNvSpPr>
          <p:nvPr/>
        </p:nvSpPr>
        <p:spPr bwMode="auto">
          <a:xfrm>
            <a:off x="427507" y="5120358"/>
            <a:ext cx="5725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 i="1" dirty="0"/>
              <a:t>S</a:t>
            </a:r>
            <a:r>
              <a:rPr lang="en-US" altLang="zh-CN" sz="2800" b="1" baseline="-25000" dirty="0"/>
              <a:t>2</a:t>
            </a:r>
            <a:r>
              <a:rPr lang="en-US" altLang="zh-CN" sz="2800" b="1" dirty="0"/>
              <a:t>:</a:t>
            </a:r>
            <a:endParaRPr lang="en-US" altLang="zh-CN" sz="2800" b="1" i="1" dirty="0"/>
          </a:p>
        </p:txBody>
      </p:sp>
      <p:sp>
        <p:nvSpPr>
          <p:cNvPr id="71" name="Line 15"/>
          <p:cNvSpPr>
            <a:spLocks noChangeShapeType="1"/>
          </p:cNvSpPr>
          <p:nvPr/>
        </p:nvSpPr>
        <p:spPr bwMode="auto">
          <a:xfrm>
            <a:off x="6286512" y="5813433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72" name="Rectangle 17"/>
          <p:cNvSpPr>
            <a:spLocks noChangeArrowheads="1"/>
          </p:cNvSpPr>
          <p:nvPr/>
        </p:nvSpPr>
        <p:spPr bwMode="auto">
          <a:xfrm>
            <a:off x="7165988" y="6292858"/>
            <a:ext cx="9144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3" name="Rectangle 18"/>
          <p:cNvSpPr>
            <a:spLocks noChangeArrowheads="1"/>
          </p:cNvSpPr>
          <p:nvPr/>
        </p:nvSpPr>
        <p:spPr bwMode="auto">
          <a:xfrm>
            <a:off x="7165988" y="5059370"/>
            <a:ext cx="9144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4" name="Line 20"/>
          <p:cNvSpPr>
            <a:spLocks noChangeShapeType="1"/>
          </p:cNvSpPr>
          <p:nvPr/>
        </p:nvSpPr>
        <p:spPr bwMode="auto">
          <a:xfrm>
            <a:off x="8080388" y="520542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75" name="Line 21"/>
          <p:cNvSpPr>
            <a:spLocks noChangeShapeType="1"/>
          </p:cNvSpPr>
          <p:nvPr/>
        </p:nvSpPr>
        <p:spPr bwMode="auto">
          <a:xfrm>
            <a:off x="8385188" y="520542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76" name="Line 22"/>
          <p:cNvSpPr>
            <a:spLocks noChangeShapeType="1"/>
          </p:cNvSpPr>
          <p:nvPr/>
        </p:nvSpPr>
        <p:spPr bwMode="auto">
          <a:xfrm flipH="1">
            <a:off x="8080388" y="642462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77" name="Line 24"/>
          <p:cNvSpPr>
            <a:spLocks noChangeShapeType="1"/>
          </p:cNvSpPr>
          <p:nvPr/>
        </p:nvSpPr>
        <p:spPr bwMode="auto">
          <a:xfrm flipH="1">
            <a:off x="6802450" y="520542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78" name="Line 25"/>
          <p:cNvSpPr>
            <a:spLocks noChangeShapeType="1"/>
          </p:cNvSpPr>
          <p:nvPr/>
        </p:nvSpPr>
        <p:spPr bwMode="auto">
          <a:xfrm flipH="1">
            <a:off x="6802450" y="520542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79" name="Line 26"/>
          <p:cNvSpPr>
            <a:spLocks noChangeShapeType="1"/>
          </p:cNvSpPr>
          <p:nvPr/>
        </p:nvSpPr>
        <p:spPr bwMode="auto">
          <a:xfrm>
            <a:off x="6802450" y="642462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0" name="Line 27"/>
          <p:cNvSpPr>
            <a:spLocks noChangeShapeType="1"/>
          </p:cNvSpPr>
          <p:nvPr/>
        </p:nvSpPr>
        <p:spPr bwMode="auto">
          <a:xfrm>
            <a:off x="8420112" y="5813433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1" name="Rectangle 29"/>
          <p:cNvSpPr>
            <a:spLocks noChangeArrowheads="1"/>
          </p:cNvSpPr>
          <p:nvPr/>
        </p:nvSpPr>
        <p:spPr bwMode="auto">
          <a:xfrm>
            <a:off x="7364436" y="4592632"/>
            <a:ext cx="3978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i="1" dirty="0"/>
              <a:t>A</a:t>
            </a:r>
            <a:r>
              <a:rPr lang="en-US" altLang="zh-CN" baseline="-25000" dirty="0"/>
              <a:t>n</a:t>
            </a:r>
            <a:endParaRPr lang="zh-CN" altLang="en-US" baseline="-25000" dirty="0"/>
          </a:p>
        </p:txBody>
      </p:sp>
      <p:sp>
        <p:nvSpPr>
          <p:cNvPr id="83" name="矩形 82"/>
          <p:cNvSpPr/>
          <p:nvPr/>
        </p:nvSpPr>
        <p:spPr>
          <a:xfrm>
            <a:off x="5772324" y="5664202"/>
            <a:ext cx="4427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>
                <a:latin typeface="黑体" pitchFamily="2" charset="-122"/>
                <a:ea typeface="黑体" pitchFamily="2" charset="-122"/>
              </a:rPr>
              <a:t>…</a:t>
            </a:r>
            <a:endParaRPr lang="zh-CN" altLang="en-US" sz="2000" b="1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84" name="Rectangle 29"/>
          <p:cNvSpPr>
            <a:spLocks noChangeArrowheads="1"/>
          </p:cNvSpPr>
          <p:nvPr/>
        </p:nvSpPr>
        <p:spPr bwMode="auto">
          <a:xfrm>
            <a:off x="6572264" y="2559602"/>
            <a:ext cx="3978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i="1" dirty="0"/>
              <a:t>A</a:t>
            </a:r>
            <a:r>
              <a:rPr lang="en-US" altLang="zh-CN" baseline="-25000" dirty="0"/>
              <a:t>n</a:t>
            </a:r>
            <a:endParaRPr lang="zh-CN" altLang="en-US" baseline="-25000" dirty="0"/>
          </a:p>
        </p:txBody>
      </p:sp>
      <p:sp>
        <p:nvSpPr>
          <p:cNvPr id="85" name="Text Box 44"/>
          <p:cNvSpPr txBox="1">
            <a:spLocks noChangeArrowheads="1"/>
          </p:cNvSpPr>
          <p:nvPr/>
        </p:nvSpPr>
        <p:spPr bwMode="auto">
          <a:xfrm>
            <a:off x="6500826" y="3631172"/>
            <a:ext cx="4764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i="1" dirty="0"/>
              <a:t>A</a:t>
            </a:r>
            <a:r>
              <a:rPr lang="en-US" altLang="zh-CN" baseline="-25000" dirty="0"/>
              <a:t>2n</a:t>
            </a:r>
            <a:endParaRPr lang="en-US" altLang="zh-CN" dirty="0"/>
          </a:p>
        </p:txBody>
      </p:sp>
      <p:sp>
        <p:nvSpPr>
          <p:cNvPr id="86" name="Text Box 44"/>
          <p:cNvSpPr txBox="1">
            <a:spLocks noChangeArrowheads="1"/>
          </p:cNvSpPr>
          <p:nvPr/>
        </p:nvSpPr>
        <p:spPr bwMode="auto">
          <a:xfrm>
            <a:off x="4232957" y="5845750"/>
            <a:ext cx="5533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i="1" dirty="0"/>
              <a:t>A</a:t>
            </a:r>
            <a:r>
              <a:rPr lang="en-US" altLang="zh-CN" baseline="-25000" dirty="0"/>
              <a:t>n+2</a:t>
            </a:r>
            <a:endParaRPr lang="en-US" altLang="zh-CN" dirty="0"/>
          </a:p>
        </p:txBody>
      </p:sp>
      <p:sp>
        <p:nvSpPr>
          <p:cNvPr id="87" name="Text Box 45"/>
          <p:cNvSpPr txBox="1">
            <a:spLocks noChangeArrowheads="1"/>
          </p:cNvSpPr>
          <p:nvPr/>
        </p:nvSpPr>
        <p:spPr bwMode="auto">
          <a:xfrm>
            <a:off x="2143108" y="5857892"/>
            <a:ext cx="5533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i="1" dirty="0"/>
              <a:t>A</a:t>
            </a:r>
            <a:r>
              <a:rPr lang="en-US" altLang="zh-CN" baseline="-25000" dirty="0"/>
              <a:t>n+1</a:t>
            </a:r>
            <a:endParaRPr lang="en-US" altLang="zh-CN" dirty="0"/>
          </a:p>
        </p:txBody>
      </p:sp>
      <p:sp>
        <p:nvSpPr>
          <p:cNvPr id="88" name="Text Box 44"/>
          <p:cNvSpPr txBox="1">
            <a:spLocks noChangeArrowheads="1"/>
          </p:cNvSpPr>
          <p:nvPr/>
        </p:nvSpPr>
        <p:spPr bwMode="auto">
          <a:xfrm>
            <a:off x="7358082" y="5917188"/>
            <a:ext cx="4764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i="1" dirty="0"/>
              <a:t>A</a:t>
            </a:r>
            <a:r>
              <a:rPr lang="en-US" altLang="zh-CN" baseline="-25000" dirty="0"/>
              <a:t>2n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27" grpId="0"/>
      <p:bldP spid="28" grpId="0" animBg="1"/>
      <p:bldP spid="29" grpId="0" animBg="1"/>
      <p:bldP spid="30" grpId="0" animBg="1"/>
      <p:bldP spid="31" grpId="0" animBg="1"/>
      <p:bldP spid="34" grpId="0" animBg="1"/>
      <p:bldP spid="35" grpId="0" animBg="1"/>
      <p:bldP spid="36" grpId="0" animBg="1"/>
      <p:bldP spid="37" grpId="0" animBg="1"/>
      <p:bldP spid="38" grpId="0"/>
      <p:bldP spid="39" grpId="0"/>
      <p:bldP spid="70" grpId="0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/>
      <p:bldP spid="83" grpId="0"/>
      <p:bldP spid="84" grpId="0"/>
      <p:bldP spid="85" grpId="0"/>
      <p:bldP spid="86" grpId="0"/>
      <p:bldP spid="87" grpId="0"/>
      <p:bldP spid="8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714348" y="2403476"/>
          <a:ext cx="4217987" cy="109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2" name="公式" r:id="rId3" imgW="1765080" imgH="431640" progId="Equation.3">
                  <p:embed/>
                </p:oleObj>
              </mc:Choice>
              <mc:Fallback>
                <p:oleObj name="公式" r:id="rId3" imgW="1765080" imgH="431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2403476"/>
                        <a:ext cx="4217987" cy="1096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矩形 9"/>
          <p:cNvSpPr/>
          <p:nvPr/>
        </p:nvSpPr>
        <p:spPr>
          <a:xfrm>
            <a:off x="285720" y="357166"/>
            <a:ext cx="726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解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: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graphicFrame>
        <p:nvGraphicFramePr>
          <p:cNvPr id="18438" name="Object 6"/>
          <p:cNvGraphicFramePr>
            <a:graphicFrameLocks noChangeAspect="1"/>
          </p:cNvGraphicFramePr>
          <p:nvPr/>
        </p:nvGraphicFramePr>
        <p:xfrm>
          <a:off x="6357950" y="1500174"/>
          <a:ext cx="1639887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3" name="公式" r:id="rId5" imgW="685800" imgH="228600" progId="Equation.3">
                  <p:embed/>
                </p:oleObj>
              </mc:Choice>
              <mc:Fallback>
                <p:oleObj name="公式" r:id="rId5" imgW="685800" imgH="2286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7950" y="1500174"/>
                        <a:ext cx="1639887" cy="581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矩形 12"/>
          <p:cNvSpPr/>
          <p:nvPr/>
        </p:nvSpPr>
        <p:spPr>
          <a:xfrm>
            <a:off x="1357290" y="773652"/>
            <a:ext cx="38956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latin typeface="+mn-ea"/>
              </a:rPr>
              <a:t>A</a:t>
            </a:r>
            <a:r>
              <a:rPr lang="en-US" altLang="zh-CN" sz="2800" baseline="-25000" dirty="0">
                <a:latin typeface="+mn-ea"/>
              </a:rPr>
              <a:t>i</a:t>
            </a:r>
            <a:r>
              <a:rPr lang="en-US" altLang="zh-CN" sz="2800" dirty="0">
                <a:latin typeface="+mn-ea"/>
              </a:rPr>
              <a:t>—</a:t>
            </a:r>
            <a:r>
              <a:rPr lang="zh-CN" altLang="en-US" sz="2800" dirty="0">
                <a:latin typeface="+mn-ea"/>
              </a:rPr>
              <a:t>第</a:t>
            </a:r>
            <a:r>
              <a:rPr lang="en-US" altLang="zh-CN" sz="2800" dirty="0" err="1">
                <a:latin typeface="+mn-ea"/>
              </a:rPr>
              <a:t>i</a:t>
            </a:r>
            <a:r>
              <a:rPr lang="zh-CN" altLang="en-US" sz="2800" dirty="0">
                <a:latin typeface="+mn-ea"/>
              </a:rPr>
              <a:t>个元件正常工作</a:t>
            </a:r>
            <a:endParaRPr lang="zh-CN" altLang="en-US" sz="2800" dirty="0"/>
          </a:p>
        </p:txBody>
      </p:sp>
      <p:graphicFrame>
        <p:nvGraphicFramePr>
          <p:cNvPr id="18439" name="Object 7"/>
          <p:cNvGraphicFramePr>
            <a:graphicFrameLocks noChangeAspect="1"/>
          </p:cNvGraphicFramePr>
          <p:nvPr/>
        </p:nvGraphicFramePr>
        <p:xfrm>
          <a:off x="1643042" y="3465525"/>
          <a:ext cx="4794250" cy="109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4" name="公式" r:id="rId7" imgW="2006280" imgH="431640" progId="Equation.3">
                  <p:embed/>
                </p:oleObj>
              </mc:Choice>
              <mc:Fallback>
                <p:oleObj name="公式" r:id="rId7" imgW="2006280" imgH="4316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42" y="3465525"/>
                        <a:ext cx="4794250" cy="1096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0" name="Object 8"/>
          <p:cNvGraphicFramePr>
            <a:graphicFrameLocks noChangeAspect="1"/>
          </p:cNvGraphicFramePr>
          <p:nvPr/>
        </p:nvGraphicFramePr>
        <p:xfrm>
          <a:off x="1643042" y="4633925"/>
          <a:ext cx="5037137" cy="109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5" name="公式" r:id="rId9" imgW="2108160" imgH="431640" progId="Equation.3">
                  <p:embed/>
                </p:oleObj>
              </mc:Choice>
              <mc:Fallback>
                <p:oleObj name="公式" r:id="rId9" imgW="2108160" imgH="4316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42" y="4633925"/>
                        <a:ext cx="5037137" cy="1096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1" name="Object 9"/>
          <p:cNvGraphicFramePr>
            <a:graphicFrameLocks noChangeAspect="1"/>
          </p:cNvGraphicFramePr>
          <p:nvPr/>
        </p:nvGraphicFramePr>
        <p:xfrm>
          <a:off x="657225" y="5919788"/>
          <a:ext cx="3763963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6" name="Equation" r:id="rId11" imgW="1574640" imgH="228600" progId="Equation.DSMT4">
                  <p:embed/>
                </p:oleObj>
              </mc:Choice>
              <mc:Fallback>
                <p:oleObj name="Equation" r:id="rId11" imgW="1574640" imgH="22860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5" y="5919788"/>
                        <a:ext cx="3763963" cy="581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矩形 8"/>
          <p:cNvSpPr/>
          <p:nvPr/>
        </p:nvSpPr>
        <p:spPr>
          <a:xfrm>
            <a:off x="1285852" y="1548458"/>
            <a:ext cx="51523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latin typeface="+mn-ea"/>
              </a:rPr>
              <a:t>则</a:t>
            </a:r>
            <a:r>
              <a:rPr lang="en-US" altLang="zh-CN" sz="2800" dirty="0">
                <a:latin typeface="+mn-ea"/>
              </a:rPr>
              <a:t>A</a:t>
            </a:r>
            <a:r>
              <a:rPr lang="en-US" altLang="zh-CN" sz="2800" baseline="-25000" dirty="0">
                <a:latin typeface="+mn-ea"/>
              </a:rPr>
              <a:t>i</a:t>
            </a:r>
            <a:r>
              <a:rPr lang="en-US" altLang="zh-CN" sz="2800" dirty="0">
                <a:latin typeface="+mn-ea"/>
              </a:rPr>
              <a:t> , </a:t>
            </a:r>
            <a:r>
              <a:rPr lang="en-US" altLang="zh-CN" sz="2800" dirty="0" err="1">
                <a:latin typeface="+mn-ea"/>
              </a:rPr>
              <a:t>i</a:t>
            </a:r>
            <a:r>
              <a:rPr lang="en-US" altLang="zh-CN" sz="2800" dirty="0">
                <a:latin typeface="+mn-ea"/>
              </a:rPr>
              <a:t>=1,…,2n</a:t>
            </a:r>
            <a:r>
              <a:rPr lang="zh-CN" altLang="en-US" sz="2800" dirty="0">
                <a:latin typeface="+mn-ea"/>
              </a:rPr>
              <a:t>相互独立</a:t>
            </a:r>
            <a:r>
              <a:rPr lang="en-US" altLang="zh-CN" sz="2800" dirty="0">
                <a:latin typeface="+mn-ea"/>
              </a:rPr>
              <a:t>,</a:t>
            </a:r>
            <a:r>
              <a:rPr lang="zh-CN" altLang="en-US" sz="2800" dirty="0">
                <a:latin typeface="+mn-ea"/>
              </a:rPr>
              <a:t>且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714348" y="331773"/>
          <a:ext cx="3560762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7" name="Equation" r:id="rId3" imgW="1638000" imgH="444240" progId="Equation.DSMT4">
                  <p:embed/>
                </p:oleObj>
              </mc:Choice>
              <mc:Fallback>
                <p:oleObj name="Equation" r:id="rId3" imgW="1638000" imgH="4442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331773"/>
                        <a:ext cx="3560762" cy="1025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0" name="Object 8"/>
          <p:cNvGraphicFramePr>
            <a:graphicFrameLocks noChangeAspect="1"/>
          </p:cNvGraphicFramePr>
          <p:nvPr/>
        </p:nvGraphicFramePr>
        <p:xfrm>
          <a:off x="1571604" y="1357298"/>
          <a:ext cx="2640012" cy="109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8" name="公式" r:id="rId5" imgW="1104840" imgH="431640" progId="Equation.3">
                  <p:embed/>
                </p:oleObj>
              </mc:Choice>
              <mc:Fallback>
                <p:oleObj name="公式" r:id="rId5" imgW="1104840" imgH="4316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04" y="1357298"/>
                        <a:ext cx="2640012" cy="1096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1" name="Object 9"/>
          <p:cNvGraphicFramePr>
            <a:graphicFrameLocks noChangeAspect="1"/>
          </p:cNvGraphicFramePr>
          <p:nvPr/>
        </p:nvGraphicFramePr>
        <p:xfrm>
          <a:off x="1571625" y="4714875"/>
          <a:ext cx="1911350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9" name="公式" r:id="rId7" imgW="799920" imgH="228600" progId="Equation.3">
                  <p:embed/>
                </p:oleObj>
              </mc:Choice>
              <mc:Fallback>
                <p:oleObj name="公式" r:id="rId7" imgW="799920" imgH="228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25" y="4714875"/>
                        <a:ext cx="1911350" cy="581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3" name="Object 7"/>
          <p:cNvGraphicFramePr>
            <a:graphicFrameLocks noChangeAspect="1"/>
          </p:cNvGraphicFramePr>
          <p:nvPr/>
        </p:nvGraphicFramePr>
        <p:xfrm>
          <a:off x="1571604" y="3500457"/>
          <a:ext cx="2276475" cy="109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0" name="公式" r:id="rId9" imgW="952200" imgH="431640" progId="Equation.3">
                  <p:embed/>
                </p:oleObj>
              </mc:Choice>
              <mc:Fallback>
                <p:oleObj name="公式" r:id="rId9" imgW="952200" imgH="4316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04" y="3500457"/>
                        <a:ext cx="2276475" cy="1096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4" name="Object 8"/>
          <p:cNvGraphicFramePr>
            <a:graphicFrameLocks noChangeAspect="1"/>
          </p:cNvGraphicFramePr>
          <p:nvPr/>
        </p:nvGraphicFramePr>
        <p:xfrm>
          <a:off x="1600217" y="2428887"/>
          <a:ext cx="5400675" cy="109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1" name="公式" r:id="rId11" imgW="2260440" imgH="431640" progId="Equation.3">
                  <p:embed/>
                </p:oleObj>
              </mc:Choice>
              <mc:Fallback>
                <p:oleObj name="公式" r:id="rId11" imgW="2260440" imgH="4316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17" y="2428887"/>
                        <a:ext cx="5400675" cy="1096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6" name="Object 9"/>
          <p:cNvGraphicFramePr>
            <a:graphicFrameLocks noChangeAspect="1"/>
          </p:cNvGraphicFramePr>
          <p:nvPr/>
        </p:nvGraphicFramePr>
        <p:xfrm>
          <a:off x="1557338" y="5634038"/>
          <a:ext cx="1941512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2" name="Equation" r:id="rId13" imgW="812520" imgH="228600" progId="Equation.DSMT4">
                  <p:embed/>
                </p:oleObj>
              </mc:Choice>
              <mc:Fallback>
                <p:oleObj name="Equation" r:id="rId13" imgW="812520" imgH="22860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7338" y="5634038"/>
                        <a:ext cx="1941512" cy="581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华文行楷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1"/>
          </a:buClr>
          <a:buSzPct val="65000"/>
          <a:buFont typeface="Wingdings" pitchFamily="2" charset="2"/>
          <a:buNone/>
          <a:tabLst/>
          <a:defRPr kumimoji="0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楷体_GB2312" pitchFamily="49" charset="-122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1"/>
          </a:buClr>
          <a:buSzPct val="65000"/>
          <a:buFont typeface="Wingdings" pitchFamily="2" charset="2"/>
          <a:buNone/>
          <a:tabLst/>
          <a:defRPr kumimoji="0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楷体_GB2312" pitchFamily="49" charset="-122"/>
            <a:ea typeface="楷体_GB2312" pitchFamily="49" charset="-122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1674</TotalTime>
  <Words>1409</Words>
  <Application>Microsoft Office PowerPoint</Application>
  <PresentationFormat>全屏显示(4:3)</PresentationFormat>
  <Paragraphs>220</Paragraphs>
  <Slides>46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46</vt:i4>
      </vt:variant>
    </vt:vector>
  </HeadingPairs>
  <TitlesOfParts>
    <vt:vector size="65" baseType="lpstr">
      <vt:lpstr>Math1</vt:lpstr>
      <vt:lpstr>Mathematica1</vt:lpstr>
      <vt:lpstr>黑体</vt:lpstr>
      <vt:lpstr>华文行楷</vt:lpstr>
      <vt:lpstr>楷体_GB2312</vt:lpstr>
      <vt:lpstr>隶书</vt:lpstr>
      <vt:lpstr>宋体</vt:lpstr>
      <vt:lpstr>Arial</vt:lpstr>
      <vt:lpstr>Bodoni MT</vt:lpstr>
      <vt:lpstr>Calibri</vt:lpstr>
      <vt:lpstr>Garamond</vt:lpstr>
      <vt:lpstr>Symbol</vt:lpstr>
      <vt:lpstr>Times New Roman</vt:lpstr>
      <vt:lpstr>Wingdings</vt:lpstr>
      <vt:lpstr>Office 主题</vt:lpstr>
      <vt:lpstr>Edge</vt:lpstr>
      <vt:lpstr>公式</vt:lpstr>
      <vt:lpstr>Equation</vt:lpstr>
      <vt:lpstr>Microsoft 公式 3.0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Lenovo (Beijing)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Lenovo User</dc:creator>
  <cp:lastModifiedBy>任静涛</cp:lastModifiedBy>
  <cp:revision>168</cp:revision>
  <dcterms:created xsi:type="dcterms:W3CDTF">2014-04-03T07:11:40Z</dcterms:created>
  <dcterms:modified xsi:type="dcterms:W3CDTF">2016-11-06T03:20:28Z</dcterms:modified>
</cp:coreProperties>
</file>